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handoutMasterIdLst>
    <p:handoutMasterId r:id="rId24"/>
  </p:handoutMasterIdLst>
  <p:sldIdLst>
    <p:sldId id="420" r:id="rId2"/>
    <p:sldId id="394" r:id="rId3"/>
    <p:sldId id="372" r:id="rId4"/>
    <p:sldId id="373" r:id="rId5"/>
    <p:sldId id="395" r:id="rId6"/>
    <p:sldId id="414" r:id="rId7"/>
    <p:sldId id="376" r:id="rId8"/>
    <p:sldId id="418" r:id="rId9"/>
    <p:sldId id="375" r:id="rId10"/>
    <p:sldId id="391" r:id="rId11"/>
    <p:sldId id="416" r:id="rId12"/>
    <p:sldId id="402" r:id="rId13"/>
    <p:sldId id="403" r:id="rId14"/>
    <p:sldId id="404" r:id="rId15"/>
    <p:sldId id="405" r:id="rId16"/>
    <p:sldId id="419" r:id="rId17"/>
    <p:sldId id="406" r:id="rId18"/>
    <p:sldId id="407" r:id="rId19"/>
    <p:sldId id="408" r:id="rId20"/>
    <p:sldId id="409" r:id="rId21"/>
    <p:sldId id="417" r:id="rId22"/>
  </p:sldIdLst>
  <p:sldSz cx="9144000" cy="5143500" type="screen16x9"/>
  <p:notesSz cx="6761163" cy="9942513"/>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3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asiak, Aneta" initials="SA" lastIdx="4" clrIdx="0"/>
  <p:cmAuthor id="1" name="Paweł Zejer" initials="PZ" lastIdx="2" clrIdx="1"/>
  <p:cmAuthor id="2" name="Rafal Sionko" initials="RS" lastIdx="3" clrIdx="2">
    <p:extLst>
      <p:ext uri="{19B8F6BF-5375-455C-9EA6-DF929625EA0E}">
        <p15:presenceInfo xmlns:p15="http://schemas.microsoft.com/office/powerpoint/2012/main" userId="S-1-5-21-2098383019-3854842507-1588422766-2024" providerId="AD"/>
      </p:ext>
    </p:extLst>
  </p:cmAuthor>
  <p:cmAuthor id="3" name="Aleksandra Macek" initials="AM" lastIdx="7" clrIdx="3">
    <p:extLst>
      <p:ext uri="{19B8F6BF-5375-455C-9EA6-DF929625EA0E}">
        <p15:presenceInfo xmlns:p15="http://schemas.microsoft.com/office/powerpoint/2012/main" userId="S-1-5-21-2098383019-3854842507-1588422766-51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F1FF"/>
    <a:srgbClr val="3D6AA1"/>
    <a:srgbClr val="009900"/>
    <a:srgbClr val="DDE3FF"/>
    <a:srgbClr val="DDF2FF"/>
    <a:srgbClr val="B4C2FE"/>
    <a:srgbClr val="EC45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00" autoAdjust="0"/>
    <p:restoredTop sz="82938" autoAdjust="0"/>
  </p:normalViewPr>
  <p:slideViewPr>
    <p:cSldViewPr>
      <p:cViewPr varScale="1">
        <p:scale>
          <a:sx n="84" d="100"/>
          <a:sy n="84" d="100"/>
        </p:scale>
        <p:origin x="90" y="1488"/>
      </p:cViewPr>
      <p:guideLst>
        <p:guide orient="horz" pos="1620"/>
        <p:guide pos="2880"/>
      </p:guideLst>
    </p:cSldViewPr>
  </p:slideViewPr>
  <p:outlineViewPr>
    <p:cViewPr>
      <p:scale>
        <a:sx n="33" d="100"/>
        <a:sy n="33" d="100"/>
      </p:scale>
      <p:origin x="12" y="5364"/>
    </p:cViewPr>
  </p:outlineViewPr>
  <p:notesTextViewPr>
    <p:cViewPr>
      <p:scale>
        <a:sx n="1" d="1"/>
        <a:sy n="1" d="1"/>
      </p:scale>
      <p:origin x="0" y="0"/>
    </p:cViewPr>
  </p:notesTextViewPr>
  <p:sorterViewPr>
    <p:cViewPr>
      <p:scale>
        <a:sx n="200" d="100"/>
        <a:sy n="200" d="100"/>
      </p:scale>
      <p:origin x="0" y="0"/>
    </p:cViewPr>
  </p:sorterViewPr>
  <p:notesViewPr>
    <p:cSldViewPr>
      <p:cViewPr varScale="1">
        <p:scale>
          <a:sx n="93" d="100"/>
          <a:sy n="93" d="100"/>
        </p:scale>
        <p:origin x="-3726" y="-96"/>
      </p:cViewPr>
      <p:guideLst>
        <p:guide orient="horz" pos="3132"/>
        <p:guide pos="213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D:\NOWA%20ODRA\RZGW%20Krak&#243;w\Malin&#243;wka%201%20i%202\wykresy%20malinowk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view3D>
      <c:rotX val="30"/>
      <c:rotY val="0"/>
      <c:rAngAx val="0"/>
    </c:view3D>
    <c:floor>
      <c:thickness val="0"/>
      <c:spPr>
        <a:noFill/>
        <a:ln w="9525" cap="flat" cmpd="sng" algn="ctr">
          <a:solidFill>
            <a:schemeClr val="tx1">
              <a:tint val="75000"/>
              <a:shade val="95000"/>
              <a:satMod val="105000"/>
            </a:schemeClr>
          </a:solidFill>
          <a:prstDash val="solid"/>
          <a:round/>
        </a:ln>
        <a:effectLst/>
        <a:sp3d contourW="9525">
          <a:contourClr>
            <a:schemeClr val="tx1">
              <a:tint val="75000"/>
              <a:shade val="95000"/>
              <a:satMod val="105000"/>
            </a:schemeClr>
          </a:contourClr>
        </a:sp3d>
      </c:spPr>
    </c:floor>
    <c:sideWall>
      <c:thickness val="0"/>
      <c:spPr>
        <a:noFill/>
        <a:ln>
          <a:noFill/>
        </a:ln>
        <a:effectLst/>
        <a:sp3d/>
      </c:spPr>
    </c:sideWall>
    <c:backWall>
      <c:thickness val="0"/>
      <c:spPr>
        <a:noFill/>
        <a:ln>
          <a:noFill/>
        </a:ln>
        <a:effectLst/>
        <a:sp3d/>
      </c:spPr>
    </c:backWall>
    <c:plotArea>
      <c:layout/>
      <c:pie3DChart>
        <c:varyColors val="1"/>
        <c:ser>
          <c:idx val="0"/>
          <c:order val="0"/>
          <c:explosion val="25"/>
          <c:dPt>
            <c:idx val="0"/>
            <c:bubble3D val="0"/>
            <c:spPr>
              <a:solidFill>
                <a:schemeClr val="accent1">
                  <a:tint val="58000"/>
                </a:schemeClr>
              </a:solidFill>
              <a:ln>
                <a:noFill/>
              </a:ln>
              <a:effectLst/>
              <a:sp3d/>
            </c:spPr>
            <c:extLst>
              <c:ext xmlns:c16="http://schemas.microsoft.com/office/drawing/2014/chart" uri="{C3380CC4-5D6E-409C-BE32-E72D297353CC}">
                <c16:uniqueId val="{00000001-0474-42E9-A06C-42F7C9AA2F97}"/>
              </c:ext>
            </c:extLst>
          </c:dPt>
          <c:dPt>
            <c:idx val="1"/>
            <c:bubble3D val="0"/>
            <c:spPr>
              <a:solidFill>
                <a:schemeClr val="accent1">
                  <a:tint val="86000"/>
                </a:schemeClr>
              </a:solidFill>
              <a:ln>
                <a:noFill/>
              </a:ln>
              <a:effectLst/>
              <a:sp3d/>
            </c:spPr>
            <c:extLst>
              <c:ext xmlns:c16="http://schemas.microsoft.com/office/drawing/2014/chart" uri="{C3380CC4-5D6E-409C-BE32-E72D297353CC}">
                <c16:uniqueId val="{00000003-0474-42E9-A06C-42F7C9AA2F97}"/>
              </c:ext>
            </c:extLst>
          </c:dPt>
          <c:dPt>
            <c:idx val="2"/>
            <c:bubble3D val="0"/>
            <c:spPr>
              <a:solidFill>
                <a:schemeClr val="accent1">
                  <a:shade val="86000"/>
                </a:schemeClr>
              </a:solidFill>
              <a:ln>
                <a:noFill/>
              </a:ln>
              <a:effectLst/>
              <a:sp3d/>
            </c:spPr>
            <c:extLst>
              <c:ext xmlns:c16="http://schemas.microsoft.com/office/drawing/2014/chart" uri="{C3380CC4-5D6E-409C-BE32-E72D297353CC}">
                <c16:uniqueId val="{00000005-0474-42E9-A06C-42F7C9AA2F97}"/>
              </c:ext>
            </c:extLst>
          </c:dPt>
          <c:dPt>
            <c:idx val="3"/>
            <c:bubble3D val="0"/>
            <c:spPr>
              <a:solidFill>
                <a:schemeClr val="accent1">
                  <a:shade val="58000"/>
                </a:schemeClr>
              </a:solidFill>
              <a:ln>
                <a:noFill/>
              </a:ln>
              <a:effectLst/>
              <a:sp3d/>
            </c:spPr>
            <c:extLst>
              <c:ext xmlns:c16="http://schemas.microsoft.com/office/drawing/2014/chart" uri="{C3380CC4-5D6E-409C-BE32-E72D297353CC}">
                <c16:uniqueId val="{00000007-0474-42E9-A06C-42F7C9AA2F97}"/>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pl-PL"/>
              </a:p>
            </c:txPr>
            <c:showLegendKey val="0"/>
            <c:showVal val="1"/>
            <c:showCatName val="0"/>
            <c:showSerName val="0"/>
            <c:showPercent val="1"/>
            <c:showBubbleSize val="0"/>
            <c:showLeaderLines val="1"/>
            <c:leaderLines>
              <c:spPr>
                <a:ln w="9525" cap="flat" cmpd="sng" algn="ctr">
                  <a:solidFill>
                    <a:schemeClr val="tx1">
                      <a:shade val="95000"/>
                      <a:satMod val="105000"/>
                    </a:schemeClr>
                  </a:solidFill>
                  <a:prstDash val="solid"/>
                  <a:round/>
                </a:ln>
                <a:effectLst/>
              </c:spPr>
            </c:leaderLines>
            <c:extLst>
              <c:ext xmlns:c15="http://schemas.microsoft.com/office/drawing/2012/chart" uri="{CE6537A1-D6FC-4f65-9D91-7224C49458BB}"/>
            </c:extLst>
          </c:dLbls>
          <c:cat>
            <c:strRef>
              <c:f>Arkusz1!$A$2:$A$5</c:f>
              <c:strCache>
                <c:ptCount val="4"/>
                <c:pt idx="0">
                  <c:v>State Treasury</c:v>
                </c:pt>
                <c:pt idx="1">
                  <c:v>Cracow Municipality</c:v>
                </c:pt>
                <c:pt idx="2">
                  <c:v>Private persons</c:v>
                </c:pt>
                <c:pt idx="3">
                  <c:v>Others</c:v>
                </c:pt>
              </c:strCache>
            </c:strRef>
          </c:cat>
          <c:val>
            <c:numRef>
              <c:f>Arkusz1!$B$2:$B$5</c:f>
              <c:numCache>
                <c:formatCode>General</c:formatCode>
                <c:ptCount val="4"/>
                <c:pt idx="0">
                  <c:v>84</c:v>
                </c:pt>
                <c:pt idx="1">
                  <c:v>1</c:v>
                </c:pt>
                <c:pt idx="2">
                  <c:v>39</c:v>
                </c:pt>
                <c:pt idx="3">
                  <c:v>5</c:v>
                </c:pt>
              </c:numCache>
            </c:numRef>
          </c:val>
          <c:extLst>
            <c:ext xmlns:c16="http://schemas.microsoft.com/office/drawing/2014/chart" uri="{C3380CC4-5D6E-409C-BE32-E72D297353CC}">
              <c16:uniqueId val="{00000000-01AC-4906-9D2A-695015F213EE}"/>
            </c:ext>
          </c:extLst>
        </c:ser>
        <c:dLbls>
          <c:showLegendKey val="0"/>
          <c:showVal val="0"/>
          <c:showCatName val="0"/>
          <c:showSerName val="0"/>
          <c:showPercent val="0"/>
          <c:showBubbleSize val="0"/>
          <c:showLeaderLines val="1"/>
        </c:dLbls>
      </c:pie3DChart>
      <c:spPr>
        <a:noFill/>
        <a:ln>
          <a:noFill/>
        </a:ln>
        <a:effectLst/>
      </c:spPr>
    </c:plotArea>
    <c:legend>
      <c:legendPos val="r"/>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pl-PL"/>
        </a:p>
      </c:txPr>
    </c:legend>
    <c:plotVisOnly val="1"/>
    <c:dispBlanksAs val="gap"/>
    <c:showDLblsOverMax val="0"/>
  </c:chart>
  <c:spPr>
    <a:noFill/>
    <a:ln w="9525" cap="flat" cmpd="sng" algn="ctr">
      <a:noFill/>
      <a:prstDash val="solid"/>
    </a:ln>
    <a:effectLst/>
  </c:spPr>
  <c:txPr>
    <a:bodyPr/>
    <a:lstStyle/>
    <a:p>
      <a:pPr>
        <a:defRPr/>
      </a:pPr>
      <a:endParaRPr lang="pl-PL"/>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E111D6-E1E6-4CC3-B57C-72527878B222}" type="doc">
      <dgm:prSet loTypeId="urn:microsoft.com/office/officeart/2005/8/layout/process5" loCatId="process" qsTypeId="urn:microsoft.com/office/officeart/2005/8/quickstyle/simple1" qsCatId="simple" csTypeId="urn:microsoft.com/office/officeart/2005/8/colors/accent1_3" csCatId="accent1" phldr="1"/>
      <dgm:spPr/>
      <dgm:t>
        <a:bodyPr/>
        <a:lstStyle/>
        <a:p>
          <a:endParaRPr lang="pl-PL"/>
        </a:p>
      </dgm:t>
    </dgm:pt>
    <dgm:pt modelId="{02BC7C02-375A-4179-8C3F-9C1D7C790DDE}">
      <dgm:prSet phldrT="[Tekst]"/>
      <dgm:spPr/>
      <dgm:t>
        <a:bodyPr/>
        <a:lstStyle/>
        <a:p>
          <a:r>
            <a:rPr lang="en-GB" dirty="0"/>
            <a:t>Provision of documentation to the Małopolski Governor</a:t>
          </a:r>
        </a:p>
      </dgm:t>
    </dgm:pt>
    <dgm:pt modelId="{A2CFB364-62EC-4192-B43A-16A81A686B25}" type="parTrans" cxnId="{02C91C63-AFA6-41FF-BDF1-18242DA9C74C}">
      <dgm:prSet/>
      <dgm:spPr/>
      <dgm:t>
        <a:bodyPr/>
        <a:lstStyle/>
        <a:p>
          <a:endParaRPr lang="pl-PL"/>
        </a:p>
      </dgm:t>
    </dgm:pt>
    <dgm:pt modelId="{A80AB46A-AB7E-4799-AF1B-C417D8E9A94C}" type="sibTrans" cxnId="{02C91C63-AFA6-41FF-BDF1-18242DA9C74C}">
      <dgm:prSet custT="1"/>
      <dgm:spPr/>
      <dgm:t>
        <a:bodyPr vert="vert270"/>
        <a:lstStyle/>
        <a:p>
          <a:r>
            <a:rPr lang="en-GB" sz="1000"/>
            <a:t>evidence hearing</a:t>
          </a:r>
        </a:p>
      </dgm:t>
    </dgm:pt>
    <dgm:pt modelId="{E2F5BB62-58C2-4A79-8CD0-9A2CAF1684B2}">
      <dgm:prSet phldrT="[Tekst]"/>
      <dgm:spPr/>
      <dgm:t>
        <a:bodyPr/>
        <a:lstStyle/>
        <a:p>
          <a:r>
            <a:rPr lang="en-GB" dirty="0"/>
            <a:t>Issuance of a decision establishing the compensation</a:t>
          </a:r>
        </a:p>
      </dgm:t>
    </dgm:pt>
    <dgm:pt modelId="{35C0414B-1836-47DE-B86A-CE2C3BB2211B}" type="parTrans" cxnId="{59C35C65-3CBC-425B-A8CF-7ABC0DACAB00}">
      <dgm:prSet/>
      <dgm:spPr/>
      <dgm:t>
        <a:bodyPr/>
        <a:lstStyle/>
        <a:p>
          <a:endParaRPr lang="pl-PL"/>
        </a:p>
      </dgm:t>
    </dgm:pt>
    <dgm:pt modelId="{5FC470C9-D1B6-4580-AF16-66A969A1B3CB}" type="sibTrans" cxnId="{59C35C65-3CBC-425B-A8CF-7ABC0DACAB00}">
      <dgm:prSet/>
      <dgm:spPr/>
      <dgm:t>
        <a:bodyPr/>
        <a:lstStyle/>
        <a:p>
          <a:endParaRPr lang="pl-PL"/>
        </a:p>
      </dgm:t>
    </dgm:pt>
    <dgm:pt modelId="{8ABA20E1-1252-449C-B0F3-F62BBB311F37}">
      <dgm:prSet phldrT="[Tekst]"/>
      <dgm:spPr/>
      <dgm:t>
        <a:bodyPr/>
        <a:lstStyle/>
        <a:p>
          <a:r>
            <a:rPr lang="en-GB" dirty="0"/>
            <a:t>Appeal to the Minister</a:t>
          </a:r>
        </a:p>
      </dgm:t>
    </dgm:pt>
    <dgm:pt modelId="{35AE1AB1-6A37-4FDE-AF9B-35E6230E4996}" type="parTrans" cxnId="{84158829-10DC-440C-8AD8-483355A0C5A4}">
      <dgm:prSet/>
      <dgm:spPr/>
      <dgm:t>
        <a:bodyPr/>
        <a:lstStyle/>
        <a:p>
          <a:endParaRPr lang="pl-PL"/>
        </a:p>
      </dgm:t>
    </dgm:pt>
    <dgm:pt modelId="{0029BA6F-84DC-42AF-9284-9DE2C9ED06F9}" type="sibTrans" cxnId="{84158829-10DC-440C-8AD8-483355A0C5A4}">
      <dgm:prSet/>
      <dgm:spPr/>
      <dgm:t>
        <a:bodyPr vert="vert270"/>
        <a:lstStyle/>
        <a:p>
          <a:r>
            <a:rPr lang="en-GB"/>
            <a:t>evidence hearing</a:t>
          </a:r>
        </a:p>
      </dgm:t>
    </dgm:pt>
    <dgm:pt modelId="{87E4863D-C1B8-4159-9D67-8C2DBA11AAC5}">
      <dgm:prSet phldrT="[Tekst]"/>
      <dgm:spPr/>
      <dgm:t>
        <a:bodyPr/>
        <a:lstStyle/>
        <a:p>
          <a:r>
            <a:rPr lang="en-GB" dirty="0"/>
            <a:t>Issuance of a decision by the Minister</a:t>
          </a:r>
        </a:p>
      </dgm:t>
    </dgm:pt>
    <dgm:pt modelId="{95143702-E62A-4FEE-86C5-669101CFF854}" type="parTrans" cxnId="{F0692D03-D30F-436A-8492-249FF8C4EC0B}">
      <dgm:prSet/>
      <dgm:spPr/>
      <dgm:t>
        <a:bodyPr/>
        <a:lstStyle/>
        <a:p>
          <a:endParaRPr lang="pl-PL"/>
        </a:p>
      </dgm:t>
    </dgm:pt>
    <dgm:pt modelId="{FC953F55-877F-44A9-9AFE-116DA234D9E1}" type="sibTrans" cxnId="{F0692D03-D30F-436A-8492-249FF8C4EC0B}">
      <dgm:prSet/>
      <dgm:spPr/>
      <dgm:t>
        <a:bodyPr/>
        <a:lstStyle/>
        <a:p>
          <a:endParaRPr lang="pl-PL"/>
        </a:p>
      </dgm:t>
    </dgm:pt>
    <dgm:pt modelId="{8A1DFDCA-9DC4-40A5-B469-E62CFCA83409}">
      <dgm:prSet phldrT="[Tekst]"/>
      <dgm:spPr/>
      <dgm:t>
        <a:bodyPr/>
        <a:lstStyle/>
        <a:p>
          <a:r>
            <a:rPr lang="en-GB" dirty="0"/>
            <a:t>Complaint to the Regional Administration Court</a:t>
          </a:r>
        </a:p>
      </dgm:t>
    </dgm:pt>
    <dgm:pt modelId="{B489D512-4356-46F5-AEF7-ED474745A8BA}" type="parTrans" cxnId="{329ACF12-1B6F-41DE-8F8F-709239BBE75F}">
      <dgm:prSet/>
      <dgm:spPr/>
      <dgm:t>
        <a:bodyPr/>
        <a:lstStyle/>
        <a:p>
          <a:endParaRPr lang="pl-PL"/>
        </a:p>
      </dgm:t>
    </dgm:pt>
    <dgm:pt modelId="{D9BCA2CF-4303-4FAC-877C-715349C28063}" type="sibTrans" cxnId="{329ACF12-1B6F-41DE-8F8F-709239BBE75F}">
      <dgm:prSet/>
      <dgm:spPr/>
      <dgm:t>
        <a:bodyPr/>
        <a:lstStyle/>
        <a:p>
          <a:endParaRPr lang="pl-PL"/>
        </a:p>
      </dgm:t>
    </dgm:pt>
    <dgm:pt modelId="{89A22BD9-7B3E-4B79-8A78-8BF7E0B2B5A7}">
      <dgm:prSet/>
      <dgm:spPr/>
      <dgm:t>
        <a:bodyPr/>
        <a:lstStyle/>
        <a:p>
          <a:r>
            <a:rPr lang="en-GB" dirty="0"/>
            <a:t>Regional Administration Court’s ruling</a:t>
          </a:r>
        </a:p>
      </dgm:t>
    </dgm:pt>
    <dgm:pt modelId="{4632D2DE-9D94-476E-9E4E-81CA45AA1765}" type="parTrans" cxnId="{EDAB0ACE-0778-4A8D-8E99-27E88A0F8FB2}">
      <dgm:prSet/>
      <dgm:spPr/>
      <dgm:t>
        <a:bodyPr/>
        <a:lstStyle/>
        <a:p>
          <a:endParaRPr lang="pl-PL"/>
        </a:p>
      </dgm:t>
    </dgm:pt>
    <dgm:pt modelId="{8D31BFAB-C61A-48A1-8C8E-928B899183A4}" type="sibTrans" cxnId="{EDAB0ACE-0778-4A8D-8E99-27E88A0F8FB2}">
      <dgm:prSet/>
      <dgm:spPr/>
      <dgm:t>
        <a:bodyPr/>
        <a:lstStyle/>
        <a:p>
          <a:endParaRPr lang="pl-PL"/>
        </a:p>
      </dgm:t>
    </dgm:pt>
    <dgm:pt modelId="{FCA53F6D-9BBA-4981-8E86-86FB41F9BC2C}">
      <dgm:prSet/>
      <dgm:spPr/>
      <dgm:t>
        <a:bodyPr/>
        <a:lstStyle/>
        <a:p>
          <a:r>
            <a:rPr lang="en-GB" dirty="0"/>
            <a:t>Cassation submitted to the Supreme Administration Court</a:t>
          </a:r>
        </a:p>
      </dgm:t>
    </dgm:pt>
    <dgm:pt modelId="{165A663D-EE7E-4F15-B8B0-3A7EEA8D5C50}" type="parTrans" cxnId="{FA4A412B-FE5A-42CE-B1C1-065F9470C0B4}">
      <dgm:prSet/>
      <dgm:spPr/>
      <dgm:t>
        <a:bodyPr/>
        <a:lstStyle/>
        <a:p>
          <a:endParaRPr lang="pl-PL"/>
        </a:p>
      </dgm:t>
    </dgm:pt>
    <dgm:pt modelId="{9F580316-2EBF-4D19-A498-B16F543AADF0}" type="sibTrans" cxnId="{FA4A412B-FE5A-42CE-B1C1-065F9470C0B4}">
      <dgm:prSet/>
      <dgm:spPr/>
      <dgm:t>
        <a:bodyPr/>
        <a:lstStyle/>
        <a:p>
          <a:endParaRPr lang="pl-PL"/>
        </a:p>
      </dgm:t>
    </dgm:pt>
    <dgm:pt modelId="{E42CD45A-83F5-470A-8E91-64C561B77511}">
      <dgm:prSet/>
      <dgm:spPr/>
      <dgm:t>
        <a:bodyPr/>
        <a:lstStyle/>
        <a:p>
          <a:r>
            <a:rPr lang="en-GB" dirty="0"/>
            <a:t>Supreme Administration Court’s ruling</a:t>
          </a:r>
        </a:p>
      </dgm:t>
    </dgm:pt>
    <dgm:pt modelId="{CCF05755-B8DB-4F1E-A6A1-D6AA393D2ED0}" type="parTrans" cxnId="{8E4AC005-33AD-4897-8331-908B9255195B}">
      <dgm:prSet/>
      <dgm:spPr/>
      <dgm:t>
        <a:bodyPr/>
        <a:lstStyle/>
        <a:p>
          <a:endParaRPr lang="pl-PL"/>
        </a:p>
      </dgm:t>
    </dgm:pt>
    <dgm:pt modelId="{56D5CA7C-68D6-460C-B217-78779EDCD867}" type="sibTrans" cxnId="{8E4AC005-33AD-4897-8331-908B9255195B}">
      <dgm:prSet/>
      <dgm:spPr/>
      <dgm:t>
        <a:bodyPr/>
        <a:lstStyle/>
        <a:p>
          <a:endParaRPr lang="pl-PL"/>
        </a:p>
      </dgm:t>
    </dgm:pt>
    <dgm:pt modelId="{BA84FAD5-F2B9-421C-B243-4C98D2A2A63B}">
      <dgm:prSet/>
      <dgm:spPr/>
      <dgm:t>
        <a:bodyPr/>
        <a:lstStyle/>
        <a:p>
          <a:r>
            <a:rPr lang="en-GB" dirty="0"/>
            <a:t>Negotiation on the amount of compensation </a:t>
          </a:r>
        </a:p>
      </dgm:t>
    </dgm:pt>
    <dgm:pt modelId="{31272F7B-2539-42E2-AFDA-89DF3F024430}" type="parTrans" cxnId="{B3B631AC-E023-4059-B894-0EF90DB465C5}">
      <dgm:prSet/>
      <dgm:spPr/>
      <dgm:t>
        <a:bodyPr/>
        <a:lstStyle/>
        <a:p>
          <a:endParaRPr lang="pl-PL"/>
        </a:p>
      </dgm:t>
    </dgm:pt>
    <dgm:pt modelId="{F65A19DC-6BB6-4C23-993F-EE55A44AE489}" type="sibTrans" cxnId="{B3B631AC-E023-4059-B894-0EF90DB465C5}">
      <dgm:prSet/>
      <dgm:spPr/>
      <dgm:t>
        <a:bodyPr vert="vert270"/>
        <a:lstStyle/>
        <a:p>
          <a:r>
            <a:rPr lang="en-GB"/>
            <a:t>failed negotiations</a:t>
          </a:r>
        </a:p>
      </dgm:t>
    </dgm:pt>
    <dgm:pt modelId="{1511DEAF-F284-4306-8172-4AE18D6E6155}" type="pres">
      <dgm:prSet presAssocID="{11E111D6-E1E6-4CC3-B57C-72527878B222}" presName="diagram" presStyleCnt="0">
        <dgm:presLayoutVars>
          <dgm:dir/>
          <dgm:resizeHandles val="exact"/>
        </dgm:presLayoutVars>
      </dgm:prSet>
      <dgm:spPr/>
    </dgm:pt>
    <dgm:pt modelId="{EF840E0E-6335-4BBB-9169-A0B35E2359C0}" type="pres">
      <dgm:prSet presAssocID="{BA84FAD5-F2B9-421C-B243-4C98D2A2A63B}" presName="node" presStyleLbl="node1" presStyleIdx="0" presStyleCnt="9">
        <dgm:presLayoutVars>
          <dgm:bulletEnabled val="1"/>
        </dgm:presLayoutVars>
      </dgm:prSet>
      <dgm:spPr/>
    </dgm:pt>
    <dgm:pt modelId="{0782282E-55B7-443E-BEC5-436A9186DF48}" type="pres">
      <dgm:prSet presAssocID="{F65A19DC-6BB6-4C23-993F-EE55A44AE489}" presName="sibTrans" presStyleLbl="sibTrans2D1" presStyleIdx="0" presStyleCnt="8" custScaleX="142319" custScaleY="358090"/>
      <dgm:spPr/>
    </dgm:pt>
    <dgm:pt modelId="{64CCC383-74A6-44FC-9BB3-14CC2232825D}" type="pres">
      <dgm:prSet presAssocID="{F65A19DC-6BB6-4C23-993F-EE55A44AE489}" presName="connectorText" presStyleLbl="sibTrans2D1" presStyleIdx="0" presStyleCnt="8"/>
      <dgm:spPr/>
    </dgm:pt>
    <dgm:pt modelId="{DE75F33C-8742-4A19-A1ED-B3443A1724E7}" type="pres">
      <dgm:prSet presAssocID="{02BC7C02-375A-4179-8C3F-9C1D7C790DDE}" presName="node" presStyleLbl="node1" presStyleIdx="1" presStyleCnt="9">
        <dgm:presLayoutVars>
          <dgm:bulletEnabled val="1"/>
        </dgm:presLayoutVars>
      </dgm:prSet>
      <dgm:spPr/>
    </dgm:pt>
    <dgm:pt modelId="{C38F21A4-E4BC-4A60-9C15-DF83500CF65D}" type="pres">
      <dgm:prSet presAssocID="{A80AB46A-AB7E-4799-AF1B-C417D8E9A94C}" presName="sibTrans" presStyleLbl="sibTrans2D1" presStyleIdx="1" presStyleCnt="8" custScaleX="138245" custScaleY="352760"/>
      <dgm:spPr/>
    </dgm:pt>
    <dgm:pt modelId="{D25DE61C-1AB0-4E3D-883B-0CA594F0549B}" type="pres">
      <dgm:prSet presAssocID="{A80AB46A-AB7E-4799-AF1B-C417D8E9A94C}" presName="connectorText" presStyleLbl="sibTrans2D1" presStyleIdx="1" presStyleCnt="8"/>
      <dgm:spPr/>
    </dgm:pt>
    <dgm:pt modelId="{435AB517-B71E-4302-87C1-A03C2B2D7225}" type="pres">
      <dgm:prSet presAssocID="{E2F5BB62-58C2-4A79-8CD0-9A2CAF1684B2}" presName="node" presStyleLbl="node1" presStyleIdx="2" presStyleCnt="9">
        <dgm:presLayoutVars>
          <dgm:bulletEnabled val="1"/>
        </dgm:presLayoutVars>
      </dgm:prSet>
      <dgm:spPr/>
    </dgm:pt>
    <dgm:pt modelId="{3F91D6BE-9AB3-4807-AAEF-D9CD5A73D63F}" type="pres">
      <dgm:prSet presAssocID="{5FC470C9-D1B6-4580-AF16-66A969A1B3CB}" presName="sibTrans" presStyleLbl="sibTrans2D1" presStyleIdx="2" presStyleCnt="8"/>
      <dgm:spPr/>
    </dgm:pt>
    <dgm:pt modelId="{43F38870-6EDE-4EAA-828B-6AAF2A60340E}" type="pres">
      <dgm:prSet presAssocID="{5FC470C9-D1B6-4580-AF16-66A969A1B3CB}" presName="connectorText" presStyleLbl="sibTrans2D1" presStyleIdx="2" presStyleCnt="8"/>
      <dgm:spPr/>
    </dgm:pt>
    <dgm:pt modelId="{6FE18F4A-32AC-4D87-8A18-6C157E06E91E}" type="pres">
      <dgm:prSet presAssocID="{8ABA20E1-1252-449C-B0F3-F62BBB311F37}" presName="node" presStyleLbl="node1" presStyleIdx="3" presStyleCnt="9">
        <dgm:presLayoutVars>
          <dgm:bulletEnabled val="1"/>
        </dgm:presLayoutVars>
      </dgm:prSet>
      <dgm:spPr/>
    </dgm:pt>
    <dgm:pt modelId="{59F10597-18D5-4C18-BE09-6D48322089F6}" type="pres">
      <dgm:prSet presAssocID="{0029BA6F-84DC-42AF-9284-9DE2C9ED06F9}" presName="sibTrans" presStyleLbl="sibTrans2D1" presStyleIdx="3" presStyleCnt="8" custScaleX="161701" custScaleY="393533"/>
      <dgm:spPr/>
    </dgm:pt>
    <dgm:pt modelId="{70D97C8D-7DC8-4246-BE49-70E7251B1DD0}" type="pres">
      <dgm:prSet presAssocID="{0029BA6F-84DC-42AF-9284-9DE2C9ED06F9}" presName="connectorText" presStyleLbl="sibTrans2D1" presStyleIdx="3" presStyleCnt="8"/>
      <dgm:spPr/>
    </dgm:pt>
    <dgm:pt modelId="{7D54641D-A087-434B-BF09-03554ED40F44}" type="pres">
      <dgm:prSet presAssocID="{87E4863D-C1B8-4159-9D67-8C2DBA11AAC5}" presName="node" presStyleLbl="node1" presStyleIdx="4" presStyleCnt="9">
        <dgm:presLayoutVars>
          <dgm:bulletEnabled val="1"/>
        </dgm:presLayoutVars>
      </dgm:prSet>
      <dgm:spPr/>
    </dgm:pt>
    <dgm:pt modelId="{4CCBF8DC-DCC9-422C-A653-AF8E701F4707}" type="pres">
      <dgm:prSet presAssocID="{FC953F55-877F-44A9-9AFE-116DA234D9E1}" presName="sibTrans" presStyleLbl="sibTrans2D1" presStyleIdx="4" presStyleCnt="8"/>
      <dgm:spPr/>
    </dgm:pt>
    <dgm:pt modelId="{CA11A95F-D2AA-4729-B3FF-9B013AAD5F5F}" type="pres">
      <dgm:prSet presAssocID="{FC953F55-877F-44A9-9AFE-116DA234D9E1}" presName="connectorText" presStyleLbl="sibTrans2D1" presStyleIdx="4" presStyleCnt="8"/>
      <dgm:spPr/>
    </dgm:pt>
    <dgm:pt modelId="{E7F83031-33C0-4F09-B68A-6D098929C191}" type="pres">
      <dgm:prSet presAssocID="{8A1DFDCA-9DC4-40A5-B469-E62CFCA83409}" presName="node" presStyleLbl="node1" presStyleIdx="5" presStyleCnt="9">
        <dgm:presLayoutVars>
          <dgm:bulletEnabled val="1"/>
        </dgm:presLayoutVars>
      </dgm:prSet>
      <dgm:spPr/>
    </dgm:pt>
    <dgm:pt modelId="{42833742-69DD-48DD-AD62-01CA8E1BE8CF}" type="pres">
      <dgm:prSet presAssocID="{D9BCA2CF-4303-4FAC-877C-715349C28063}" presName="sibTrans" presStyleLbl="sibTrans2D1" presStyleIdx="5" presStyleCnt="8"/>
      <dgm:spPr/>
    </dgm:pt>
    <dgm:pt modelId="{1848CE9D-9360-4030-8F37-F8F68C36AC3E}" type="pres">
      <dgm:prSet presAssocID="{D9BCA2CF-4303-4FAC-877C-715349C28063}" presName="connectorText" presStyleLbl="sibTrans2D1" presStyleIdx="5" presStyleCnt="8"/>
      <dgm:spPr/>
    </dgm:pt>
    <dgm:pt modelId="{7C3BB964-C6C3-4145-AF9F-3BBFACA0EF30}" type="pres">
      <dgm:prSet presAssocID="{89A22BD9-7B3E-4B79-8A78-8BF7E0B2B5A7}" presName="node" presStyleLbl="node1" presStyleIdx="6" presStyleCnt="9">
        <dgm:presLayoutVars>
          <dgm:bulletEnabled val="1"/>
        </dgm:presLayoutVars>
      </dgm:prSet>
      <dgm:spPr/>
    </dgm:pt>
    <dgm:pt modelId="{D94C84EA-F926-4E0C-B971-0F06594F1832}" type="pres">
      <dgm:prSet presAssocID="{8D31BFAB-C61A-48A1-8C8E-928B899183A4}" presName="sibTrans" presStyleLbl="sibTrans2D1" presStyleIdx="6" presStyleCnt="8"/>
      <dgm:spPr/>
    </dgm:pt>
    <dgm:pt modelId="{B3D65355-74F5-4A4C-B810-3CEAAA6B5407}" type="pres">
      <dgm:prSet presAssocID="{8D31BFAB-C61A-48A1-8C8E-928B899183A4}" presName="connectorText" presStyleLbl="sibTrans2D1" presStyleIdx="6" presStyleCnt="8"/>
      <dgm:spPr/>
    </dgm:pt>
    <dgm:pt modelId="{C1600F30-3F82-43E2-A413-CBA0C94C2FB9}" type="pres">
      <dgm:prSet presAssocID="{FCA53F6D-9BBA-4981-8E86-86FB41F9BC2C}" presName="node" presStyleLbl="node1" presStyleIdx="7" presStyleCnt="9">
        <dgm:presLayoutVars>
          <dgm:bulletEnabled val="1"/>
        </dgm:presLayoutVars>
      </dgm:prSet>
      <dgm:spPr/>
    </dgm:pt>
    <dgm:pt modelId="{F1740862-5359-44F5-A99D-5504F39A914D}" type="pres">
      <dgm:prSet presAssocID="{9F580316-2EBF-4D19-A498-B16F543AADF0}" presName="sibTrans" presStyleLbl="sibTrans2D1" presStyleIdx="7" presStyleCnt="8"/>
      <dgm:spPr/>
    </dgm:pt>
    <dgm:pt modelId="{E48F6267-A823-4C38-9716-5D27020BAC00}" type="pres">
      <dgm:prSet presAssocID="{9F580316-2EBF-4D19-A498-B16F543AADF0}" presName="connectorText" presStyleLbl="sibTrans2D1" presStyleIdx="7" presStyleCnt="8"/>
      <dgm:spPr/>
    </dgm:pt>
    <dgm:pt modelId="{6387F3D3-5C9C-4D6B-9024-C1B457CDA5FB}" type="pres">
      <dgm:prSet presAssocID="{E42CD45A-83F5-470A-8E91-64C561B77511}" presName="node" presStyleLbl="node1" presStyleIdx="8" presStyleCnt="9">
        <dgm:presLayoutVars>
          <dgm:bulletEnabled val="1"/>
        </dgm:presLayoutVars>
      </dgm:prSet>
      <dgm:spPr/>
    </dgm:pt>
  </dgm:ptLst>
  <dgm:cxnLst>
    <dgm:cxn modelId="{F0692D03-D30F-436A-8492-249FF8C4EC0B}" srcId="{11E111D6-E1E6-4CC3-B57C-72527878B222}" destId="{87E4863D-C1B8-4159-9D67-8C2DBA11AAC5}" srcOrd="4" destOrd="0" parTransId="{95143702-E62A-4FEE-86C5-669101CFF854}" sibTransId="{FC953F55-877F-44A9-9AFE-116DA234D9E1}"/>
    <dgm:cxn modelId="{8E4AC005-33AD-4897-8331-908B9255195B}" srcId="{11E111D6-E1E6-4CC3-B57C-72527878B222}" destId="{E42CD45A-83F5-470A-8E91-64C561B77511}" srcOrd="8" destOrd="0" parTransId="{CCF05755-B8DB-4F1E-A6A1-D6AA393D2ED0}" sibTransId="{56D5CA7C-68D6-460C-B217-78779EDCD867}"/>
    <dgm:cxn modelId="{329ACF12-1B6F-41DE-8F8F-709239BBE75F}" srcId="{11E111D6-E1E6-4CC3-B57C-72527878B222}" destId="{8A1DFDCA-9DC4-40A5-B469-E62CFCA83409}" srcOrd="5" destOrd="0" parTransId="{B489D512-4356-46F5-AEF7-ED474745A8BA}" sibTransId="{D9BCA2CF-4303-4FAC-877C-715349C28063}"/>
    <dgm:cxn modelId="{7E315B16-6571-4281-8C50-DD81F5701798}" type="presOf" srcId="{A80AB46A-AB7E-4799-AF1B-C417D8E9A94C}" destId="{D25DE61C-1AB0-4E3D-883B-0CA594F0549B}" srcOrd="1" destOrd="0" presId="urn:microsoft.com/office/officeart/2005/8/layout/process5"/>
    <dgm:cxn modelId="{17975F18-48D0-4503-994D-63D26B01BA7A}" type="presOf" srcId="{11E111D6-E1E6-4CC3-B57C-72527878B222}" destId="{1511DEAF-F284-4306-8172-4AE18D6E6155}" srcOrd="0" destOrd="0" presId="urn:microsoft.com/office/officeart/2005/8/layout/process5"/>
    <dgm:cxn modelId="{4923EA1A-833A-42B2-8C81-B7D8365905D6}" type="presOf" srcId="{F65A19DC-6BB6-4C23-993F-EE55A44AE489}" destId="{0782282E-55B7-443E-BEC5-436A9186DF48}" srcOrd="0" destOrd="0" presId="urn:microsoft.com/office/officeart/2005/8/layout/process5"/>
    <dgm:cxn modelId="{14E2B81C-E6C7-4DF0-B0C8-78CA0F0BF31C}" type="presOf" srcId="{87E4863D-C1B8-4159-9D67-8C2DBA11AAC5}" destId="{7D54641D-A087-434B-BF09-03554ED40F44}" srcOrd="0" destOrd="0" presId="urn:microsoft.com/office/officeart/2005/8/layout/process5"/>
    <dgm:cxn modelId="{84158829-10DC-440C-8AD8-483355A0C5A4}" srcId="{11E111D6-E1E6-4CC3-B57C-72527878B222}" destId="{8ABA20E1-1252-449C-B0F3-F62BBB311F37}" srcOrd="3" destOrd="0" parTransId="{35AE1AB1-6A37-4FDE-AF9B-35E6230E4996}" sibTransId="{0029BA6F-84DC-42AF-9284-9DE2C9ED06F9}"/>
    <dgm:cxn modelId="{63FDF92A-3089-4ED3-B435-51CA705DAC76}" type="presOf" srcId="{A80AB46A-AB7E-4799-AF1B-C417D8E9A94C}" destId="{C38F21A4-E4BC-4A60-9C15-DF83500CF65D}" srcOrd="0" destOrd="0" presId="urn:microsoft.com/office/officeart/2005/8/layout/process5"/>
    <dgm:cxn modelId="{FA4A412B-FE5A-42CE-B1C1-065F9470C0B4}" srcId="{11E111D6-E1E6-4CC3-B57C-72527878B222}" destId="{FCA53F6D-9BBA-4981-8E86-86FB41F9BC2C}" srcOrd="7" destOrd="0" parTransId="{165A663D-EE7E-4F15-B8B0-3A7EEA8D5C50}" sibTransId="{9F580316-2EBF-4D19-A498-B16F543AADF0}"/>
    <dgm:cxn modelId="{1A76542C-3F50-496B-B05B-6E8520893EB1}" type="presOf" srcId="{FC953F55-877F-44A9-9AFE-116DA234D9E1}" destId="{CA11A95F-D2AA-4729-B3FF-9B013AAD5F5F}" srcOrd="1" destOrd="0" presId="urn:microsoft.com/office/officeart/2005/8/layout/process5"/>
    <dgm:cxn modelId="{E6E3525D-C7B8-42D4-884F-A7C8AE0B4553}" type="presOf" srcId="{D9BCA2CF-4303-4FAC-877C-715349C28063}" destId="{1848CE9D-9360-4030-8F37-F8F68C36AC3E}" srcOrd="1" destOrd="0" presId="urn:microsoft.com/office/officeart/2005/8/layout/process5"/>
    <dgm:cxn modelId="{02C91C63-AFA6-41FF-BDF1-18242DA9C74C}" srcId="{11E111D6-E1E6-4CC3-B57C-72527878B222}" destId="{02BC7C02-375A-4179-8C3F-9C1D7C790DDE}" srcOrd="1" destOrd="0" parTransId="{A2CFB364-62EC-4192-B43A-16A81A686B25}" sibTransId="{A80AB46A-AB7E-4799-AF1B-C417D8E9A94C}"/>
    <dgm:cxn modelId="{6A419163-1412-4C5C-A23B-C886412B23EA}" type="presOf" srcId="{02BC7C02-375A-4179-8C3F-9C1D7C790DDE}" destId="{DE75F33C-8742-4A19-A1ED-B3443A1724E7}" srcOrd="0" destOrd="0" presId="urn:microsoft.com/office/officeart/2005/8/layout/process5"/>
    <dgm:cxn modelId="{6DEBB244-6ACB-4B5E-AC97-24E7F44F5E75}" type="presOf" srcId="{8D31BFAB-C61A-48A1-8C8E-928B899183A4}" destId="{D94C84EA-F926-4E0C-B971-0F06594F1832}" srcOrd="0" destOrd="0" presId="urn:microsoft.com/office/officeart/2005/8/layout/process5"/>
    <dgm:cxn modelId="{59C35C65-3CBC-425B-A8CF-7ABC0DACAB00}" srcId="{11E111D6-E1E6-4CC3-B57C-72527878B222}" destId="{E2F5BB62-58C2-4A79-8CD0-9A2CAF1684B2}" srcOrd="2" destOrd="0" parTransId="{35C0414B-1836-47DE-B86A-CE2C3BB2211B}" sibTransId="{5FC470C9-D1B6-4580-AF16-66A969A1B3CB}"/>
    <dgm:cxn modelId="{A7ADF666-DEA9-4F63-979A-B74A7E7FE2E1}" type="presOf" srcId="{F65A19DC-6BB6-4C23-993F-EE55A44AE489}" destId="{64CCC383-74A6-44FC-9BB3-14CC2232825D}" srcOrd="1" destOrd="0" presId="urn:microsoft.com/office/officeart/2005/8/layout/process5"/>
    <dgm:cxn modelId="{F8FA334B-A09C-4349-B86D-64E4D072B42F}" type="presOf" srcId="{FCA53F6D-9BBA-4981-8E86-86FB41F9BC2C}" destId="{C1600F30-3F82-43E2-A413-CBA0C94C2FB9}" srcOrd="0" destOrd="0" presId="urn:microsoft.com/office/officeart/2005/8/layout/process5"/>
    <dgm:cxn modelId="{F1F4F455-3807-42BE-A865-CCD16D687013}" type="presOf" srcId="{E2F5BB62-58C2-4A79-8CD0-9A2CAF1684B2}" destId="{435AB517-B71E-4302-87C1-A03C2B2D7225}" srcOrd="0" destOrd="0" presId="urn:microsoft.com/office/officeart/2005/8/layout/process5"/>
    <dgm:cxn modelId="{6F09C557-F90C-4F19-B871-AE44DDD609A8}" type="presOf" srcId="{9F580316-2EBF-4D19-A498-B16F543AADF0}" destId="{F1740862-5359-44F5-A99D-5504F39A914D}" srcOrd="0" destOrd="0" presId="urn:microsoft.com/office/officeart/2005/8/layout/process5"/>
    <dgm:cxn modelId="{64CF4E7E-E30B-462F-83C8-7F99F77593FE}" type="presOf" srcId="{FC953F55-877F-44A9-9AFE-116DA234D9E1}" destId="{4CCBF8DC-DCC9-422C-A653-AF8E701F4707}" srcOrd="0" destOrd="0" presId="urn:microsoft.com/office/officeart/2005/8/layout/process5"/>
    <dgm:cxn modelId="{9923129C-F1FD-4DAD-80F9-03D149385F2B}" type="presOf" srcId="{5FC470C9-D1B6-4580-AF16-66A969A1B3CB}" destId="{3F91D6BE-9AB3-4807-AAEF-D9CD5A73D63F}" srcOrd="0" destOrd="0" presId="urn:microsoft.com/office/officeart/2005/8/layout/process5"/>
    <dgm:cxn modelId="{B3B631AC-E023-4059-B894-0EF90DB465C5}" srcId="{11E111D6-E1E6-4CC3-B57C-72527878B222}" destId="{BA84FAD5-F2B9-421C-B243-4C98D2A2A63B}" srcOrd="0" destOrd="0" parTransId="{31272F7B-2539-42E2-AFDA-89DF3F024430}" sibTransId="{F65A19DC-6BB6-4C23-993F-EE55A44AE489}"/>
    <dgm:cxn modelId="{F4069FB3-2095-4D4C-9AD6-653F5480F268}" type="presOf" srcId="{BA84FAD5-F2B9-421C-B243-4C98D2A2A63B}" destId="{EF840E0E-6335-4BBB-9169-A0B35E2359C0}" srcOrd="0" destOrd="0" presId="urn:microsoft.com/office/officeart/2005/8/layout/process5"/>
    <dgm:cxn modelId="{B61284B4-F2E2-43CE-AD79-0C1D7FA59C42}" type="presOf" srcId="{E42CD45A-83F5-470A-8E91-64C561B77511}" destId="{6387F3D3-5C9C-4D6B-9024-C1B457CDA5FB}" srcOrd="0" destOrd="0" presId="urn:microsoft.com/office/officeart/2005/8/layout/process5"/>
    <dgm:cxn modelId="{D6242DBD-DC3E-4C0E-8B9B-8E2C3E529446}" type="presOf" srcId="{0029BA6F-84DC-42AF-9284-9DE2C9ED06F9}" destId="{70D97C8D-7DC8-4246-BE49-70E7251B1DD0}" srcOrd="1" destOrd="0" presId="urn:microsoft.com/office/officeart/2005/8/layout/process5"/>
    <dgm:cxn modelId="{FEEF4AC6-39A2-4021-8D1D-A016D985ABE9}" type="presOf" srcId="{8ABA20E1-1252-449C-B0F3-F62BBB311F37}" destId="{6FE18F4A-32AC-4D87-8A18-6C157E06E91E}" srcOrd="0" destOrd="0" presId="urn:microsoft.com/office/officeart/2005/8/layout/process5"/>
    <dgm:cxn modelId="{EDAB0ACE-0778-4A8D-8E99-27E88A0F8FB2}" srcId="{11E111D6-E1E6-4CC3-B57C-72527878B222}" destId="{89A22BD9-7B3E-4B79-8A78-8BF7E0B2B5A7}" srcOrd="6" destOrd="0" parTransId="{4632D2DE-9D94-476E-9E4E-81CA45AA1765}" sibTransId="{8D31BFAB-C61A-48A1-8C8E-928B899183A4}"/>
    <dgm:cxn modelId="{4B21AED8-0A97-4241-8CD2-AE1DC6AD0FA7}" type="presOf" srcId="{9F580316-2EBF-4D19-A498-B16F543AADF0}" destId="{E48F6267-A823-4C38-9716-5D27020BAC00}" srcOrd="1" destOrd="0" presId="urn:microsoft.com/office/officeart/2005/8/layout/process5"/>
    <dgm:cxn modelId="{61FADFDB-633D-4679-A340-85019B5D395F}" type="presOf" srcId="{8A1DFDCA-9DC4-40A5-B469-E62CFCA83409}" destId="{E7F83031-33C0-4F09-B68A-6D098929C191}" srcOrd="0" destOrd="0" presId="urn:microsoft.com/office/officeart/2005/8/layout/process5"/>
    <dgm:cxn modelId="{F3987BDD-94E1-4450-869B-2AE505782DA7}" type="presOf" srcId="{8D31BFAB-C61A-48A1-8C8E-928B899183A4}" destId="{B3D65355-74F5-4A4C-B810-3CEAAA6B5407}" srcOrd="1" destOrd="0" presId="urn:microsoft.com/office/officeart/2005/8/layout/process5"/>
    <dgm:cxn modelId="{D6766DDE-DDA3-4B25-BEF3-3549F7B697FF}" type="presOf" srcId="{0029BA6F-84DC-42AF-9284-9DE2C9ED06F9}" destId="{59F10597-18D5-4C18-BE09-6D48322089F6}" srcOrd="0" destOrd="0" presId="urn:microsoft.com/office/officeart/2005/8/layout/process5"/>
    <dgm:cxn modelId="{C0FB9EE7-4C42-4ADD-9DB2-71F7869CB960}" type="presOf" srcId="{D9BCA2CF-4303-4FAC-877C-715349C28063}" destId="{42833742-69DD-48DD-AD62-01CA8E1BE8CF}" srcOrd="0" destOrd="0" presId="urn:microsoft.com/office/officeart/2005/8/layout/process5"/>
    <dgm:cxn modelId="{98C91FF0-DFD7-476F-882C-8E5EA2057519}" type="presOf" srcId="{89A22BD9-7B3E-4B79-8A78-8BF7E0B2B5A7}" destId="{7C3BB964-C6C3-4145-AF9F-3BBFACA0EF30}" srcOrd="0" destOrd="0" presId="urn:microsoft.com/office/officeart/2005/8/layout/process5"/>
    <dgm:cxn modelId="{E4CE85FD-C794-43EF-9EA3-F49BA161FEA2}" type="presOf" srcId="{5FC470C9-D1B6-4580-AF16-66A969A1B3CB}" destId="{43F38870-6EDE-4EAA-828B-6AAF2A60340E}" srcOrd="1" destOrd="0" presId="urn:microsoft.com/office/officeart/2005/8/layout/process5"/>
    <dgm:cxn modelId="{2B9CD8A2-3497-4B7E-B340-ADE10EEC600C}" type="presParOf" srcId="{1511DEAF-F284-4306-8172-4AE18D6E6155}" destId="{EF840E0E-6335-4BBB-9169-A0B35E2359C0}" srcOrd="0" destOrd="0" presId="urn:microsoft.com/office/officeart/2005/8/layout/process5"/>
    <dgm:cxn modelId="{023DD543-A333-46E9-A388-49D0EE4F555E}" type="presParOf" srcId="{1511DEAF-F284-4306-8172-4AE18D6E6155}" destId="{0782282E-55B7-443E-BEC5-436A9186DF48}" srcOrd="1" destOrd="0" presId="urn:microsoft.com/office/officeart/2005/8/layout/process5"/>
    <dgm:cxn modelId="{E19C5A26-F550-4CF6-8FD6-7D2BF467077D}" type="presParOf" srcId="{0782282E-55B7-443E-BEC5-436A9186DF48}" destId="{64CCC383-74A6-44FC-9BB3-14CC2232825D}" srcOrd="0" destOrd="0" presId="urn:microsoft.com/office/officeart/2005/8/layout/process5"/>
    <dgm:cxn modelId="{66AEF0DC-D526-4CB4-AAFB-13CBD7AF2923}" type="presParOf" srcId="{1511DEAF-F284-4306-8172-4AE18D6E6155}" destId="{DE75F33C-8742-4A19-A1ED-B3443A1724E7}" srcOrd="2" destOrd="0" presId="urn:microsoft.com/office/officeart/2005/8/layout/process5"/>
    <dgm:cxn modelId="{FCCD9B97-5DA1-403D-9B4B-6D35FDDF8431}" type="presParOf" srcId="{1511DEAF-F284-4306-8172-4AE18D6E6155}" destId="{C38F21A4-E4BC-4A60-9C15-DF83500CF65D}" srcOrd="3" destOrd="0" presId="urn:microsoft.com/office/officeart/2005/8/layout/process5"/>
    <dgm:cxn modelId="{A3DFAF10-7520-4F15-B0FC-6A3B6715002C}" type="presParOf" srcId="{C38F21A4-E4BC-4A60-9C15-DF83500CF65D}" destId="{D25DE61C-1AB0-4E3D-883B-0CA594F0549B}" srcOrd="0" destOrd="0" presId="urn:microsoft.com/office/officeart/2005/8/layout/process5"/>
    <dgm:cxn modelId="{915E29FB-EC24-491A-BFF3-BF778966CB8F}" type="presParOf" srcId="{1511DEAF-F284-4306-8172-4AE18D6E6155}" destId="{435AB517-B71E-4302-87C1-A03C2B2D7225}" srcOrd="4" destOrd="0" presId="urn:microsoft.com/office/officeart/2005/8/layout/process5"/>
    <dgm:cxn modelId="{021A3804-1C7B-4506-A449-2BD80454E7BF}" type="presParOf" srcId="{1511DEAF-F284-4306-8172-4AE18D6E6155}" destId="{3F91D6BE-9AB3-4807-AAEF-D9CD5A73D63F}" srcOrd="5" destOrd="0" presId="urn:microsoft.com/office/officeart/2005/8/layout/process5"/>
    <dgm:cxn modelId="{4587B39F-66E4-4CFC-AAA3-39396BF8150A}" type="presParOf" srcId="{3F91D6BE-9AB3-4807-AAEF-D9CD5A73D63F}" destId="{43F38870-6EDE-4EAA-828B-6AAF2A60340E}" srcOrd="0" destOrd="0" presId="urn:microsoft.com/office/officeart/2005/8/layout/process5"/>
    <dgm:cxn modelId="{371D7EEB-70CE-4521-AADB-E1BACB6DC202}" type="presParOf" srcId="{1511DEAF-F284-4306-8172-4AE18D6E6155}" destId="{6FE18F4A-32AC-4D87-8A18-6C157E06E91E}" srcOrd="6" destOrd="0" presId="urn:microsoft.com/office/officeart/2005/8/layout/process5"/>
    <dgm:cxn modelId="{66E34572-3595-4EEE-BB37-E415894E08DD}" type="presParOf" srcId="{1511DEAF-F284-4306-8172-4AE18D6E6155}" destId="{59F10597-18D5-4C18-BE09-6D48322089F6}" srcOrd="7" destOrd="0" presId="urn:microsoft.com/office/officeart/2005/8/layout/process5"/>
    <dgm:cxn modelId="{74AC93CD-A170-4B56-A088-00B830ECEC1E}" type="presParOf" srcId="{59F10597-18D5-4C18-BE09-6D48322089F6}" destId="{70D97C8D-7DC8-4246-BE49-70E7251B1DD0}" srcOrd="0" destOrd="0" presId="urn:microsoft.com/office/officeart/2005/8/layout/process5"/>
    <dgm:cxn modelId="{DE93C500-A81A-4188-AE08-E47D2F3F6CFD}" type="presParOf" srcId="{1511DEAF-F284-4306-8172-4AE18D6E6155}" destId="{7D54641D-A087-434B-BF09-03554ED40F44}" srcOrd="8" destOrd="0" presId="urn:microsoft.com/office/officeart/2005/8/layout/process5"/>
    <dgm:cxn modelId="{C46EE71D-77B4-4329-A314-6FBA66BE2E4A}" type="presParOf" srcId="{1511DEAF-F284-4306-8172-4AE18D6E6155}" destId="{4CCBF8DC-DCC9-422C-A653-AF8E701F4707}" srcOrd="9" destOrd="0" presId="urn:microsoft.com/office/officeart/2005/8/layout/process5"/>
    <dgm:cxn modelId="{9A94C988-67CE-47F0-AB19-5A6E9E1CF5B3}" type="presParOf" srcId="{4CCBF8DC-DCC9-422C-A653-AF8E701F4707}" destId="{CA11A95F-D2AA-4729-B3FF-9B013AAD5F5F}" srcOrd="0" destOrd="0" presId="urn:microsoft.com/office/officeart/2005/8/layout/process5"/>
    <dgm:cxn modelId="{E9BBD10A-BC5E-40EE-AA0B-335FFC49772C}" type="presParOf" srcId="{1511DEAF-F284-4306-8172-4AE18D6E6155}" destId="{E7F83031-33C0-4F09-B68A-6D098929C191}" srcOrd="10" destOrd="0" presId="urn:microsoft.com/office/officeart/2005/8/layout/process5"/>
    <dgm:cxn modelId="{AE3798E3-2F86-4043-95B3-B4D1BA39FE07}" type="presParOf" srcId="{1511DEAF-F284-4306-8172-4AE18D6E6155}" destId="{42833742-69DD-48DD-AD62-01CA8E1BE8CF}" srcOrd="11" destOrd="0" presId="urn:microsoft.com/office/officeart/2005/8/layout/process5"/>
    <dgm:cxn modelId="{DB9CDA8D-DA0F-4399-9509-800C3BA4ACDB}" type="presParOf" srcId="{42833742-69DD-48DD-AD62-01CA8E1BE8CF}" destId="{1848CE9D-9360-4030-8F37-F8F68C36AC3E}" srcOrd="0" destOrd="0" presId="urn:microsoft.com/office/officeart/2005/8/layout/process5"/>
    <dgm:cxn modelId="{195FF814-28F4-46E1-A758-AE904952CF2A}" type="presParOf" srcId="{1511DEAF-F284-4306-8172-4AE18D6E6155}" destId="{7C3BB964-C6C3-4145-AF9F-3BBFACA0EF30}" srcOrd="12" destOrd="0" presId="urn:microsoft.com/office/officeart/2005/8/layout/process5"/>
    <dgm:cxn modelId="{6F80843B-046E-4A38-BF22-F7D18F608EB0}" type="presParOf" srcId="{1511DEAF-F284-4306-8172-4AE18D6E6155}" destId="{D94C84EA-F926-4E0C-B971-0F06594F1832}" srcOrd="13" destOrd="0" presId="urn:microsoft.com/office/officeart/2005/8/layout/process5"/>
    <dgm:cxn modelId="{CCCEE6CB-E7AF-424D-B89A-E7E097E2A9EC}" type="presParOf" srcId="{D94C84EA-F926-4E0C-B971-0F06594F1832}" destId="{B3D65355-74F5-4A4C-B810-3CEAAA6B5407}" srcOrd="0" destOrd="0" presId="urn:microsoft.com/office/officeart/2005/8/layout/process5"/>
    <dgm:cxn modelId="{9B8734F1-1206-4BD2-ABB3-3A583CB583C5}" type="presParOf" srcId="{1511DEAF-F284-4306-8172-4AE18D6E6155}" destId="{C1600F30-3F82-43E2-A413-CBA0C94C2FB9}" srcOrd="14" destOrd="0" presId="urn:microsoft.com/office/officeart/2005/8/layout/process5"/>
    <dgm:cxn modelId="{CC3A8EEB-1766-4CE8-AEEA-9E785D5EC311}" type="presParOf" srcId="{1511DEAF-F284-4306-8172-4AE18D6E6155}" destId="{F1740862-5359-44F5-A99D-5504F39A914D}" srcOrd="15" destOrd="0" presId="urn:microsoft.com/office/officeart/2005/8/layout/process5"/>
    <dgm:cxn modelId="{79186951-E708-4E03-AAD2-29FB4A3CDCA8}" type="presParOf" srcId="{F1740862-5359-44F5-A99D-5504F39A914D}" destId="{E48F6267-A823-4C38-9716-5D27020BAC00}" srcOrd="0" destOrd="0" presId="urn:microsoft.com/office/officeart/2005/8/layout/process5"/>
    <dgm:cxn modelId="{F78DFB9D-9271-4840-B24D-C0282633EADF}" type="presParOf" srcId="{1511DEAF-F284-4306-8172-4AE18D6E6155}" destId="{6387F3D3-5C9C-4D6B-9024-C1B457CDA5FB}" srcOrd="1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50EF0F-935F-44FB-8721-12123F97E54B}" type="doc">
      <dgm:prSet loTypeId="urn:microsoft.com/office/officeart/2005/8/layout/bProcess3" loCatId="process" qsTypeId="urn:microsoft.com/office/officeart/2005/8/quickstyle/simple1" qsCatId="simple" csTypeId="urn:microsoft.com/office/officeart/2005/8/colors/accent1_4" csCatId="accent1" phldr="1"/>
      <dgm:spPr/>
      <dgm:t>
        <a:bodyPr/>
        <a:lstStyle/>
        <a:p>
          <a:endParaRPr lang="pl-PL"/>
        </a:p>
      </dgm:t>
    </dgm:pt>
    <dgm:pt modelId="{BF3AB4CF-B410-46EF-A0BF-1666297C7B55}">
      <dgm:prSet phldrT="[Tekst]"/>
      <dgm:spPr/>
      <dgm:t>
        <a:bodyPr/>
        <a:lstStyle/>
        <a:p>
          <a:r>
            <a:rPr lang="en-GB" dirty="0"/>
            <a:t>Submission of grievance / request</a:t>
          </a:r>
        </a:p>
      </dgm:t>
    </dgm:pt>
    <dgm:pt modelId="{22B4A7E8-3532-4D98-A96A-9F51B0D0214C}" type="parTrans" cxnId="{34E002DE-F509-4CE4-B5C8-5BA3C465027F}">
      <dgm:prSet/>
      <dgm:spPr/>
      <dgm:t>
        <a:bodyPr/>
        <a:lstStyle/>
        <a:p>
          <a:endParaRPr lang="pl-PL"/>
        </a:p>
      </dgm:t>
    </dgm:pt>
    <dgm:pt modelId="{04DEE5E5-1878-4050-AD93-BE75D10828B7}" type="sibTrans" cxnId="{34E002DE-F509-4CE4-B5C8-5BA3C465027F}">
      <dgm:prSet/>
      <dgm:spPr/>
      <dgm:t>
        <a:bodyPr/>
        <a:lstStyle/>
        <a:p>
          <a:endParaRPr lang="pl-PL" dirty="0"/>
        </a:p>
      </dgm:t>
    </dgm:pt>
    <dgm:pt modelId="{0196E595-204F-4AAD-BEEE-B66D7CB0FD2A}">
      <dgm:prSet phldrT="[Tekst]"/>
      <dgm:spPr/>
      <dgm:t>
        <a:bodyPr/>
        <a:lstStyle/>
        <a:p>
          <a:r>
            <a:rPr lang="en-GB" dirty="0"/>
            <a:t>Registration by Project Implementation Office (PIO)</a:t>
          </a:r>
        </a:p>
      </dgm:t>
    </dgm:pt>
    <dgm:pt modelId="{743C5F76-F931-4841-BC6A-15FBD485C57C}" type="parTrans" cxnId="{A6223FEF-52F6-493E-BDD8-796740CC8B7C}">
      <dgm:prSet/>
      <dgm:spPr/>
      <dgm:t>
        <a:bodyPr/>
        <a:lstStyle/>
        <a:p>
          <a:endParaRPr lang="pl-PL"/>
        </a:p>
      </dgm:t>
    </dgm:pt>
    <dgm:pt modelId="{AA5A8449-A2CD-4021-9BDF-D5872D8987B3}" type="sibTrans" cxnId="{A6223FEF-52F6-493E-BDD8-796740CC8B7C}">
      <dgm:prSet/>
      <dgm:spPr/>
      <dgm:t>
        <a:bodyPr/>
        <a:lstStyle/>
        <a:p>
          <a:endParaRPr lang="pl-PL" dirty="0"/>
        </a:p>
      </dgm:t>
    </dgm:pt>
    <dgm:pt modelId="{103F4B31-FA29-4D50-AE97-F4743735E91E}">
      <dgm:prSet phldrT="[Tekst]"/>
      <dgm:spPr/>
      <dgm:t>
        <a:bodyPr/>
        <a:lstStyle/>
        <a:p>
          <a:r>
            <a:rPr lang="en-GB" dirty="0"/>
            <a:t>Grievance / request handed over to the PIO's LA&amp;RAP supervisory team and LA&amp;RAP Consultant</a:t>
          </a:r>
        </a:p>
      </dgm:t>
    </dgm:pt>
    <dgm:pt modelId="{A9F86A33-B848-4253-AC2B-98372030176D}" type="parTrans" cxnId="{9415CFCE-6115-4E49-8F1D-B12DAA9451DD}">
      <dgm:prSet/>
      <dgm:spPr/>
      <dgm:t>
        <a:bodyPr/>
        <a:lstStyle/>
        <a:p>
          <a:endParaRPr lang="pl-PL"/>
        </a:p>
      </dgm:t>
    </dgm:pt>
    <dgm:pt modelId="{C0DFBBC6-3622-4E5B-A5C4-D26368FE5F15}" type="sibTrans" cxnId="{9415CFCE-6115-4E49-8F1D-B12DAA9451DD}">
      <dgm:prSet/>
      <dgm:spPr/>
      <dgm:t>
        <a:bodyPr/>
        <a:lstStyle/>
        <a:p>
          <a:endParaRPr lang="pl-PL" dirty="0"/>
        </a:p>
      </dgm:t>
    </dgm:pt>
    <dgm:pt modelId="{08880C68-1616-4E38-9C43-05366EEDDDF2}">
      <dgm:prSet phldrT="[Tekst]"/>
      <dgm:spPr/>
      <dgm:t>
        <a:bodyPr/>
        <a:lstStyle/>
        <a:p>
          <a:r>
            <a:rPr lang="en-GB" dirty="0"/>
            <a:t>Clarification of the matter</a:t>
          </a:r>
        </a:p>
      </dgm:t>
    </dgm:pt>
    <dgm:pt modelId="{EF9D2FBC-4DA1-4F59-8E12-CE45EC1737C3}" type="parTrans" cxnId="{520A6577-3A2E-423F-B029-2C065AACE81C}">
      <dgm:prSet/>
      <dgm:spPr/>
      <dgm:t>
        <a:bodyPr/>
        <a:lstStyle/>
        <a:p>
          <a:endParaRPr lang="pl-PL"/>
        </a:p>
      </dgm:t>
    </dgm:pt>
    <dgm:pt modelId="{10261E63-B520-49C4-8D98-74ADFE28DAED}" type="sibTrans" cxnId="{520A6577-3A2E-423F-B029-2C065AACE81C}">
      <dgm:prSet/>
      <dgm:spPr/>
      <dgm:t>
        <a:bodyPr/>
        <a:lstStyle/>
        <a:p>
          <a:endParaRPr lang="pl-PL" dirty="0"/>
        </a:p>
      </dgm:t>
    </dgm:pt>
    <dgm:pt modelId="{65F8E9B1-E898-48C2-B109-74188853FB59}">
      <dgm:prSet phldrT="[Tekst]"/>
      <dgm:spPr/>
      <dgm:t>
        <a:bodyPr/>
        <a:lstStyle/>
        <a:p>
          <a:r>
            <a:rPr lang="en-GB" dirty="0"/>
            <a:t>Grievance / request acceptance</a:t>
          </a:r>
        </a:p>
        <a:p>
          <a:r>
            <a:rPr lang="en-GB" dirty="0"/>
            <a:t>or</a:t>
          </a:r>
        </a:p>
        <a:p>
          <a:r>
            <a:rPr lang="en-GB" dirty="0"/>
            <a:t>rejection justification drawn up</a:t>
          </a:r>
        </a:p>
      </dgm:t>
    </dgm:pt>
    <dgm:pt modelId="{D104F403-CA0A-4163-9329-3D4826D9CF14}" type="parTrans" cxnId="{B4818C21-B579-41D2-B442-C749390FDA66}">
      <dgm:prSet/>
      <dgm:spPr/>
      <dgm:t>
        <a:bodyPr/>
        <a:lstStyle/>
        <a:p>
          <a:endParaRPr lang="pl-PL"/>
        </a:p>
      </dgm:t>
    </dgm:pt>
    <dgm:pt modelId="{872974E5-4294-40B0-904E-59FF340EAE74}" type="sibTrans" cxnId="{B4818C21-B579-41D2-B442-C749390FDA66}">
      <dgm:prSet/>
      <dgm:spPr/>
      <dgm:t>
        <a:bodyPr/>
        <a:lstStyle/>
        <a:p>
          <a:endParaRPr lang="pl-PL" dirty="0"/>
        </a:p>
      </dgm:t>
    </dgm:pt>
    <dgm:pt modelId="{C8096763-5E7A-4571-9950-CA19E5A50173}">
      <dgm:prSet/>
      <dgm:spPr/>
      <dgm:t>
        <a:bodyPr/>
        <a:lstStyle/>
        <a:p>
          <a:r>
            <a:rPr lang="en-GB" dirty="0"/>
            <a:t>Answer provided to the interested party in writing</a:t>
          </a:r>
        </a:p>
      </dgm:t>
    </dgm:pt>
    <dgm:pt modelId="{2C1DC4C7-0E2E-42E1-96BB-6F665F9024E8}" type="parTrans" cxnId="{49AED2F8-CA15-48DC-AE29-898163EAED2C}">
      <dgm:prSet/>
      <dgm:spPr/>
      <dgm:t>
        <a:bodyPr/>
        <a:lstStyle/>
        <a:p>
          <a:endParaRPr lang="pl-PL"/>
        </a:p>
      </dgm:t>
    </dgm:pt>
    <dgm:pt modelId="{3755010C-2387-41DC-8AD1-91C1D0863A42}" type="sibTrans" cxnId="{49AED2F8-CA15-48DC-AE29-898163EAED2C}">
      <dgm:prSet/>
      <dgm:spPr/>
      <dgm:t>
        <a:bodyPr/>
        <a:lstStyle/>
        <a:p>
          <a:endParaRPr lang="pl-PL"/>
        </a:p>
      </dgm:t>
    </dgm:pt>
    <dgm:pt modelId="{AC95F355-D061-4B28-8277-34502D969173}" type="pres">
      <dgm:prSet presAssocID="{8350EF0F-935F-44FB-8721-12123F97E54B}" presName="Name0" presStyleCnt="0">
        <dgm:presLayoutVars>
          <dgm:dir/>
          <dgm:resizeHandles val="exact"/>
        </dgm:presLayoutVars>
      </dgm:prSet>
      <dgm:spPr/>
    </dgm:pt>
    <dgm:pt modelId="{F2015FD0-ED29-4FB9-98D0-9CD2582C5673}" type="pres">
      <dgm:prSet presAssocID="{BF3AB4CF-B410-46EF-A0BF-1666297C7B55}" presName="node" presStyleLbl="node1" presStyleIdx="0" presStyleCnt="6">
        <dgm:presLayoutVars>
          <dgm:bulletEnabled val="1"/>
        </dgm:presLayoutVars>
      </dgm:prSet>
      <dgm:spPr/>
    </dgm:pt>
    <dgm:pt modelId="{3C6229FF-44A1-4D7A-B7B0-15CAF1855582}" type="pres">
      <dgm:prSet presAssocID="{04DEE5E5-1878-4050-AD93-BE75D10828B7}" presName="sibTrans" presStyleLbl="sibTrans1D1" presStyleIdx="0" presStyleCnt="5"/>
      <dgm:spPr/>
    </dgm:pt>
    <dgm:pt modelId="{D6521CF2-54AF-489A-81D4-8A0DC95C5720}" type="pres">
      <dgm:prSet presAssocID="{04DEE5E5-1878-4050-AD93-BE75D10828B7}" presName="connectorText" presStyleLbl="sibTrans1D1" presStyleIdx="0" presStyleCnt="5"/>
      <dgm:spPr/>
    </dgm:pt>
    <dgm:pt modelId="{2075A23B-3F56-47B3-AD76-18E5F0D60055}" type="pres">
      <dgm:prSet presAssocID="{0196E595-204F-4AAD-BEEE-B66D7CB0FD2A}" presName="node" presStyleLbl="node1" presStyleIdx="1" presStyleCnt="6">
        <dgm:presLayoutVars>
          <dgm:bulletEnabled val="1"/>
        </dgm:presLayoutVars>
      </dgm:prSet>
      <dgm:spPr/>
    </dgm:pt>
    <dgm:pt modelId="{6BB4D470-45BC-4061-A92F-D433D4025255}" type="pres">
      <dgm:prSet presAssocID="{AA5A8449-A2CD-4021-9BDF-D5872D8987B3}" presName="sibTrans" presStyleLbl="sibTrans1D1" presStyleIdx="1" presStyleCnt="5"/>
      <dgm:spPr/>
    </dgm:pt>
    <dgm:pt modelId="{FF21F670-D738-413E-B556-789BFFC73969}" type="pres">
      <dgm:prSet presAssocID="{AA5A8449-A2CD-4021-9BDF-D5872D8987B3}" presName="connectorText" presStyleLbl="sibTrans1D1" presStyleIdx="1" presStyleCnt="5"/>
      <dgm:spPr/>
    </dgm:pt>
    <dgm:pt modelId="{9BE97338-7B36-410D-B809-C57BEC694D8C}" type="pres">
      <dgm:prSet presAssocID="{103F4B31-FA29-4D50-AE97-F4743735E91E}" presName="node" presStyleLbl="node1" presStyleIdx="2" presStyleCnt="6">
        <dgm:presLayoutVars>
          <dgm:bulletEnabled val="1"/>
        </dgm:presLayoutVars>
      </dgm:prSet>
      <dgm:spPr/>
    </dgm:pt>
    <dgm:pt modelId="{0021E872-A78C-4AED-87FA-07DA050D1258}" type="pres">
      <dgm:prSet presAssocID="{C0DFBBC6-3622-4E5B-A5C4-D26368FE5F15}" presName="sibTrans" presStyleLbl="sibTrans1D1" presStyleIdx="2" presStyleCnt="5"/>
      <dgm:spPr/>
    </dgm:pt>
    <dgm:pt modelId="{76C3F252-ABB1-41A0-A9B3-B235B92DB9CE}" type="pres">
      <dgm:prSet presAssocID="{C0DFBBC6-3622-4E5B-A5C4-D26368FE5F15}" presName="connectorText" presStyleLbl="sibTrans1D1" presStyleIdx="2" presStyleCnt="5"/>
      <dgm:spPr/>
    </dgm:pt>
    <dgm:pt modelId="{ED5CA02C-E0DC-4785-89A3-470FBC3C5654}" type="pres">
      <dgm:prSet presAssocID="{08880C68-1616-4E38-9C43-05366EEDDDF2}" presName="node" presStyleLbl="node1" presStyleIdx="3" presStyleCnt="6">
        <dgm:presLayoutVars>
          <dgm:bulletEnabled val="1"/>
        </dgm:presLayoutVars>
      </dgm:prSet>
      <dgm:spPr/>
    </dgm:pt>
    <dgm:pt modelId="{85E8E6AE-D828-4CC3-9DBC-A76A81EFFA67}" type="pres">
      <dgm:prSet presAssocID="{10261E63-B520-49C4-8D98-74ADFE28DAED}" presName="sibTrans" presStyleLbl="sibTrans1D1" presStyleIdx="3" presStyleCnt="5"/>
      <dgm:spPr/>
    </dgm:pt>
    <dgm:pt modelId="{FD1F2EFC-3D1C-4525-B0D3-B53AF61767FD}" type="pres">
      <dgm:prSet presAssocID="{10261E63-B520-49C4-8D98-74ADFE28DAED}" presName="connectorText" presStyleLbl="sibTrans1D1" presStyleIdx="3" presStyleCnt="5"/>
      <dgm:spPr/>
    </dgm:pt>
    <dgm:pt modelId="{9B1BBFE4-A826-48F6-B1F4-C04075D7714E}" type="pres">
      <dgm:prSet presAssocID="{65F8E9B1-E898-48C2-B109-74188853FB59}" presName="node" presStyleLbl="node1" presStyleIdx="4" presStyleCnt="6">
        <dgm:presLayoutVars>
          <dgm:bulletEnabled val="1"/>
        </dgm:presLayoutVars>
      </dgm:prSet>
      <dgm:spPr/>
    </dgm:pt>
    <dgm:pt modelId="{4A1B6948-7A70-4C8E-8A6D-702B683A21E7}" type="pres">
      <dgm:prSet presAssocID="{872974E5-4294-40B0-904E-59FF340EAE74}" presName="sibTrans" presStyleLbl="sibTrans1D1" presStyleIdx="4" presStyleCnt="5"/>
      <dgm:spPr/>
    </dgm:pt>
    <dgm:pt modelId="{9F96BDE7-9791-4EE1-9E74-067A9BCC851B}" type="pres">
      <dgm:prSet presAssocID="{872974E5-4294-40B0-904E-59FF340EAE74}" presName="connectorText" presStyleLbl="sibTrans1D1" presStyleIdx="4" presStyleCnt="5"/>
      <dgm:spPr/>
    </dgm:pt>
    <dgm:pt modelId="{D15D518A-6BB3-444A-8341-9C057D5EE95B}" type="pres">
      <dgm:prSet presAssocID="{C8096763-5E7A-4571-9950-CA19E5A50173}" presName="node" presStyleLbl="node1" presStyleIdx="5" presStyleCnt="6">
        <dgm:presLayoutVars>
          <dgm:bulletEnabled val="1"/>
        </dgm:presLayoutVars>
      </dgm:prSet>
      <dgm:spPr/>
    </dgm:pt>
  </dgm:ptLst>
  <dgm:cxnLst>
    <dgm:cxn modelId="{680B040E-85BD-4D46-8353-6ECDF1481F7B}" type="presOf" srcId="{872974E5-4294-40B0-904E-59FF340EAE74}" destId="{9F96BDE7-9791-4EE1-9E74-067A9BCC851B}" srcOrd="1" destOrd="0" presId="urn:microsoft.com/office/officeart/2005/8/layout/bProcess3"/>
    <dgm:cxn modelId="{6022FE1C-026B-48BA-8D7B-DA5FB22AD505}" type="presOf" srcId="{C8096763-5E7A-4571-9950-CA19E5A50173}" destId="{D15D518A-6BB3-444A-8341-9C057D5EE95B}" srcOrd="0" destOrd="0" presId="urn:microsoft.com/office/officeart/2005/8/layout/bProcess3"/>
    <dgm:cxn modelId="{B4818C21-B579-41D2-B442-C749390FDA66}" srcId="{8350EF0F-935F-44FB-8721-12123F97E54B}" destId="{65F8E9B1-E898-48C2-B109-74188853FB59}" srcOrd="4" destOrd="0" parTransId="{D104F403-CA0A-4163-9329-3D4826D9CF14}" sibTransId="{872974E5-4294-40B0-904E-59FF340EAE74}"/>
    <dgm:cxn modelId="{B4987A2B-C891-433E-8940-FC658C5A411F}" type="presOf" srcId="{872974E5-4294-40B0-904E-59FF340EAE74}" destId="{4A1B6948-7A70-4C8E-8A6D-702B683A21E7}" srcOrd="0" destOrd="0" presId="urn:microsoft.com/office/officeart/2005/8/layout/bProcess3"/>
    <dgm:cxn modelId="{3A74F042-2EA8-4D8B-B9D9-6387FA88ED4A}" type="presOf" srcId="{103F4B31-FA29-4D50-AE97-F4743735E91E}" destId="{9BE97338-7B36-410D-B809-C57BEC694D8C}" srcOrd="0" destOrd="0" presId="urn:microsoft.com/office/officeart/2005/8/layout/bProcess3"/>
    <dgm:cxn modelId="{CFEED445-24D0-4DA5-9E4E-B016C3B38EDE}" type="presOf" srcId="{AA5A8449-A2CD-4021-9BDF-D5872D8987B3}" destId="{6BB4D470-45BC-4061-A92F-D433D4025255}" srcOrd="0" destOrd="0" presId="urn:microsoft.com/office/officeart/2005/8/layout/bProcess3"/>
    <dgm:cxn modelId="{180F594C-D182-47A6-97E8-E9C6F4473823}" type="presOf" srcId="{04DEE5E5-1878-4050-AD93-BE75D10828B7}" destId="{3C6229FF-44A1-4D7A-B7B0-15CAF1855582}" srcOrd="0" destOrd="0" presId="urn:microsoft.com/office/officeart/2005/8/layout/bProcess3"/>
    <dgm:cxn modelId="{F3F6714D-9395-4CC2-B96A-F7A606ABFDC0}" type="presOf" srcId="{C0DFBBC6-3622-4E5B-A5C4-D26368FE5F15}" destId="{0021E872-A78C-4AED-87FA-07DA050D1258}" srcOrd="0" destOrd="0" presId="urn:microsoft.com/office/officeart/2005/8/layout/bProcess3"/>
    <dgm:cxn modelId="{520A6577-3A2E-423F-B029-2C065AACE81C}" srcId="{8350EF0F-935F-44FB-8721-12123F97E54B}" destId="{08880C68-1616-4E38-9C43-05366EEDDDF2}" srcOrd="3" destOrd="0" parTransId="{EF9D2FBC-4DA1-4F59-8E12-CE45EC1737C3}" sibTransId="{10261E63-B520-49C4-8D98-74ADFE28DAED}"/>
    <dgm:cxn modelId="{32B6AE7E-E644-49A7-8ADC-EFC8171A111D}" type="presOf" srcId="{08880C68-1616-4E38-9C43-05366EEDDDF2}" destId="{ED5CA02C-E0DC-4785-89A3-470FBC3C5654}" srcOrd="0" destOrd="0" presId="urn:microsoft.com/office/officeart/2005/8/layout/bProcess3"/>
    <dgm:cxn modelId="{ACBAFA8E-9AEB-46BD-A765-F7BB70848186}" type="presOf" srcId="{0196E595-204F-4AAD-BEEE-B66D7CB0FD2A}" destId="{2075A23B-3F56-47B3-AD76-18E5F0D60055}" srcOrd="0" destOrd="0" presId="urn:microsoft.com/office/officeart/2005/8/layout/bProcess3"/>
    <dgm:cxn modelId="{7466E2A5-DEE6-40A2-BDE5-BD5F7BAD25B1}" type="presOf" srcId="{04DEE5E5-1878-4050-AD93-BE75D10828B7}" destId="{D6521CF2-54AF-489A-81D4-8A0DC95C5720}" srcOrd="1" destOrd="0" presId="urn:microsoft.com/office/officeart/2005/8/layout/bProcess3"/>
    <dgm:cxn modelId="{2FE1AFC0-FF7C-4643-9FCD-4071890B5191}" type="presOf" srcId="{BF3AB4CF-B410-46EF-A0BF-1666297C7B55}" destId="{F2015FD0-ED29-4FB9-98D0-9CD2582C5673}" srcOrd="0" destOrd="0" presId="urn:microsoft.com/office/officeart/2005/8/layout/bProcess3"/>
    <dgm:cxn modelId="{B1329ACB-B8C9-43BD-9FD6-2201924E3586}" type="presOf" srcId="{65F8E9B1-E898-48C2-B109-74188853FB59}" destId="{9B1BBFE4-A826-48F6-B1F4-C04075D7714E}" srcOrd="0" destOrd="0" presId="urn:microsoft.com/office/officeart/2005/8/layout/bProcess3"/>
    <dgm:cxn modelId="{9415CFCE-6115-4E49-8F1D-B12DAA9451DD}" srcId="{8350EF0F-935F-44FB-8721-12123F97E54B}" destId="{103F4B31-FA29-4D50-AE97-F4743735E91E}" srcOrd="2" destOrd="0" parTransId="{A9F86A33-B848-4253-AC2B-98372030176D}" sibTransId="{C0DFBBC6-3622-4E5B-A5C4-D26368FE5F15}"/>
    <dgm:cxn modelId="{EF8055D1-1993-4205-B5D8-9C1C260CFEB7}" type="presOf" srcId="{10261E63-B520-49C4-8D98-74ADFE28DAED}" destId="{FD1F2EFC-3D1C-4525-B0D3-B53AF61767FD}" srcOrd="1" destOrd="0" presId="urn:microsoft.com/office/officeart/2005/8/layout/bProcess3"/>
    <dgm:cxn modelId="{161744D6-649C-41F9-A653-00BC0C82D6BA}" type="presOf" srcId="{8350EF0F-935F-44FB-8721-12123F97E54B}" destId="{AC95F355-D061-4B28-8277-34502D969173}" srcOrd="0" destOrd="0" presId="urn:microsoft.com/office/officeart/2005/8/layout/bProcess3"/>
    <dgm:cxn modelId="{34E002DE-F509-4CE4-B5C8-5BA3C465027F}" srcId="{8350EF0F-935F-44FB-8721-12123F97E54B}" destId="{BF3AB4CF-B410-46EF-A0BF-1666297C7B55}" srcOrd="0" destOrd="0" parTransId="{22B4A7E8-3532-4D98-A96A-9F51B0D0214C}" sibTransId="{04DEE5E5-1878-4050-AD93-BE75D10828B7}"/>
    <dgm:cxn modelId="{3D1C77E0-5A3E-4D7C-9BD8-A6249E6B2E89}" type="presOf" srcId="{10261E63-B520-49C4-8D98-74ADFE28DAED}" destId="{85E8E6AE-D828-4CC3-9DBC-A76A81EFFA67}" srcOrd="0" destOrd="0" presId="urn:microsoft.com/office/officeart/2005/8/layout/bProcess3"/>
    <dgm:cxn modelId="{62F22DE7-3523-4335-8B21-679D82C44B09}" type="presOf" srcId="{AA5A8449-A2CD-4021-9BDF-D5872D8987B3}" destId="{FF21F670-D738-413E-B556-789BFFC73969}" srcOrd="1" destOrd="0" presId="urn:microsoft.com/office/officeart/2005/8/layout/bProcess3"/>
    <dgm:cxn modelId="{220FFCED-2165-47A4-96C7-9E1DC45E292E}" type="presOf" srcId="{C0DFBBC6-3622-4E5B-A5C4-D26368FE5F15}" destId="{76C3F252-ABB1-41A0-A9B3-B235B92DB9CE}" srcOrd="1" destOrd="0" presId="urn:microsoft.com/office/officeart/2005/8/layout/bProcess3"/>
    <dgm:cxn modelId="{A6223FEF-52F6-493E-BDD8-796740CC8B7C}" srcId="{8350EF0F-935F-44FB-8721-12123F97E54B}" destId="{0196E595-204F-4AAD-BEEE-B66D7CB0FD2A}" srcOrd="1" destOrd="0" parTransId="{743C5F76-F931-4841-BC6A-15FBD485C57C}" sibTransId="{AA5A8449-A2CD-4021-9BDF-D5872D8987B3}"/>
    <dgm:cxn modelId="{49AED2F8-CA15-48DC-AE29-898163EAED2C}" srcId="{8350EF0F-935F-44FB-8721-12123F97E54B}" destId="{C8096763-5E7A-4571-9950-CA19E5A50173}" srcOrd="5" destOrd="0" parTransId="{2C1DC4C7-0E2E-42E1-96BB-6F665F9024E8}" sibTransId="{3755010C-2387-41DC-8AD1-91C1D0863A42}"/>
    <dgm:cxn modelId="{A8B285F3-7092-432E-8467-FA8EC319B53B}" type="presParOf" srcId="{AC95F355-D061-4B28-8277-34502D969173}" destId="{F2015FD0-ED29-4FB9-98D0-9CD2582C5673}" srcOrd="0" destOrd="0" presId="urn:microsoft.com/office/officeart/2005/8/layout/bProcess3"/>
    <dgm:cxn modelId="{A20E8615-C029-4B81-A98F-78405DADC936}" type="presParOf" srcId="{AC95F355-D061-4B28-8277-34502D969173}" destId="{3C6229FF-44A1-4D7A-B7B0-15CAF1855582}" srcOrd="1" destOrd="0" presId="urn:microsoft.com/office/officeart/2005/8/layout/bProcess3"/>
    <dgm:cxn modelId="{48710D55-11CD-4622-ADF2-B876AC6670D1}" type="presParOf" srcId="{3C6229FF-44A1-4D7A-B7B0-15CAF1855582}" destId="{D6521CF2-54AF-489A-81D4-8A0DC95C5720}" srcOrd="0" destOrd="0" presId="urn:microsoft.com/office/officeart/2005/8/layout/bProcess3"/>
    <dgm:cxn modelId="{6D78911E-89C5-47D1-BF65-5CFC4E4620E8}" type="presParOf" srcId="{AC95F355-D061-4B28-8277-34502D969173}" destId="{2075A23B-3F56-47B3-AD76-18E5F0D60055}" srcOrd="2" destOrd="0" presId="urn:microsoft.com/office/officeart/2005/8/layout/bProcess3"/>
    <dgm:cxn modelId="{AE14EC32-2791-4854-8523-47230EDD9FD8}" type="presParOf" srcId="{AC95F355-D061-4B28-8277-34502D969173}" destId="{6BB4D470-45BC-4061-A92F-D433D4025255}" srcOrd="3" destOrd="0" presId="urn:microsoft.com/office/officeart/2005/8/layout/bProcess3"/>
    <dgm:cxn modelId="{893FF472-C541-4B88-94A3-307FDD088F91}" type="presParOf" srcId="{6BB4D470-45BC-4061-A92F-D433D4025255}" destId="{FF21F670-D738-413E-B556-789BFFC73969}" srcOrd="0" destOrd="0" presId="urn:microsoft.com/office/officeart/2005/8/layout/bProcess3"/>
    <dgm:cxn modelId="{CC995763-1519-4400-881D-42F15A9BB03F}" type="presParOf" srcId="{AC95F355-D061-4B28-8277-34502D969173}" destId="{9BE97338-7B36-410D-B809-C57BEC694D8C}" srcOrd="4" destOrd="0" presId="urn:microsoft.com/office/officeart/2005/8/layout/bProcess3"/>
    <dgm:cxn modelId="{33CE4F5D-9A5C-40F5-8B65-65B9A3EFD1CD}" type="presParOf" srcId="{AC95F355-D061-4B28-8277-34502D969173}" destId="{0021E872-A78C-4AED-87FA-07DA050D1258}" srcOrd="5" destOrd="0" presId="urn:microsoft.com/office/officeart/2005/8/layout/bProcess3"/>
    <dgm:cxn modelId="{6990B164-CF72-4475-9064-2563E450B689}" type="presParOf" srcId="{0021E872-A78C-4AED-87FA-07DA050D1258}" destId="{76C3F252-ABB1-41A0-A9B3-B235B92DB9CE}" srcOrd="0" destOrd="0" presId="urn:microsoft.com/office/officeart/2005/8/layout/bProcess3"/>
    <dgm:cxn modelId="{034313D5-B850-461A-8DA2-234CFF0FA92E}" type="presParOf" srcId="{AC95F355-D061-4B28-8277-34502D969173}" destId="{ED5CA02C-E0DC-4785-89A3-470FBC3C5654}" srcOrd="6" destOrd="0" presId="urn:microsoft.com/office/officeart/2005/8/layout/bProcess3"/>
    <dgm:cxn modelId="{0C9708B8-1D30-4E95-BE32-0677EDEC73F2}" type="presParOf" srcId="{AC95F355-D061-4B28-8277-34502D969173}" destId="{85E8E6AE-D828-4CC3-9DBC-A76A81EFFA67}" srcOrd="7" destOrd="0" presId="urn:microsoft.com/office/officeart/2005/8/layout/bProcess3"/>
    <dgm:cxn modelId="{343CAC82-1E12-4729-9A49-1FAAEDBCA1E7}" type="presParOf" srcId="{85E8E6AE-D828-4CC3-9DBC-A76A81EFFA67}" destId="{FD1F2EFC-3D1C-4525-B0D3-B53AF61767FD}" srcOrd="0" destOrd="0" presId="urn:microsoft.com/office/officeart/2005/8/layout/bProcess3"/>
    <dgm:cxn modelId="{3CA28A34-CBB2-42AA-90E1-62140E5A4FBB}" type="presParOf" srcId="{AC95F355-D061-4B28-8277-34502D969173}" destId="{9B1BBFE4-A826-48F6-B1F4-C04075D7714E}" srcOrd="8" destOrd="0" presId="urn:microsoft.com/office/officeart/2005/8/layout/bProcess3"/>
    <dgm:cxn modelId="{2A8591A8-80A0-4226-A211-B026F831F165}" type="presParOf" srcId="{AC95F355-D061-4B28-8277-34502D969173}" destId="{4A1B6948-7A70-4C8E-8A6D-702B683A21E7}" srcOrd="9" destOrd="0" presId="urn:microsoft.com/office/officeart/2005/8/layout/bProcess3"/>
    <dgm:cxn modelId="{45F12B40-3A45-4616-A44C-2109F3C77BC6}" type="presParOf" srcId="{4A1B6948-7A70-4C8E-8A6D-702B683A21E7}" destId="{9F96BDE7-9791-4EE1-9E74-067A9BCC851B}" srcOrd="0" destOrd="0" presId="urn:microsoft.com/office/officeart/2005/8/layout/bProcess3"/>
    <dgm:cxn modelId="{3DB6A2D6-E986-42DF-AE56-674947B1A728}" type="presParOf" srcId="{AC95F355-D061-4B28-8277-34502D969173}" destId="{D15D518A-6BB3-444A-8341-9C057D5EE95B}"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840E0E-6335-4BBB-9169-A0B35E2359C0}">
      <dsp:nvSpPr>
        <dsp:cNvPr id="0" name=""/>
        <dsp:cNvSpPr/>
      </dsp:nvSpPr>
      <dsp:spPr>
        <a:xfrm>
          <a:off x="4366" y="309175"/>
          <a:ext cx="1305215" cy="783129"/>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Negotiation on the amount of compensation </a:t>
          </a:r>
        </a:p>
      </dsp:txBody>
      <dsp:txXfrm>
        <a:off x="27303" y="332112"/>
        <a:ext cx="1259341" cy="737255"/>
      </dsp:txXfrm>
    </dsp:sp>
    <dsp:sp modelId="{0782282E-55B7-443E-BEC5-436A9186DF48}">
      <dsp:nvSpPr>
        <dsp:cNvPr id="0" name=""/>
        <dsp:cNvSpPr/>
      </dsp:nvSpPr>
      <dsp:spPr>
        <a:xfrm>
          <a:off x="1365891" y="121182"/>
          <a:ext cx="393804" cy="1159113"/>
        </a:xfrm>
        <a:prstGeom prs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vert270" wrap="square" lIns="0" tIns="0" rIns="0" bIns="0" numCol="1" spcCol="1270" anchor="ctr" anchorCtr="0">
          <a:noAutofit/>
        </a:bodyPr>
        <a:lstStyle/>
        <a:p>
          <a:pPr marL="0" lvl="0" indent="0" algn="ctr" defTabSz="400050">
            <a:lnSpc>
              <a:spcPct val="90000"/>
            </a:lnSpc>
            <a:spcBef>
              <a:spcPct val="0"/>
            </a:spcBef>
            <a:spcAft>
              <a:spcPct val="35000"/>
            </a:spcAft>
            <a:buNone/>
          </a:pPr>
          <a:r>
            <a:rPr lang="en-GB" sz="900" kern="1200"/>
            <a:t>failed negotiations</a:t>
          </a:r>
        </a:p>
      </dsp:txBody>
      <dsp:txXfrm>
        <a:off x="1365891" y="353005"/>
        <a:ext cx="275663" cy="695467"/>
      </dsp:txXfrm>
    </dsp:sp>
    <dsp:sp modelId="{DE75F33C-8742-4A19-A1ED-B3443A1724E7}">
      <dsp:nvSpPr>
        <dsp:cNvPr id="0" name=""/>
        <dsp:cNvSpPr/>
      </dsp:nvSpPr>
      <dsp:spPr>
        <a:xfrm>
          <a:off x="1831668" y="309175"/>
          <a:ext cx="1305215" cy="783129"/>
        </a:xfrm>
        <a:prstGeom prst="roundRect">
          <a:avLst>
            <a:gd name="adj" fmla="val 10000"/>
          </a:avLst>
        </a:prstGeom>
        <a:solidFill>
          <a:schemeClr val="accent1">
            <a:shade val="80000"/>
            <a:hueOff val="38281"/>
            <a:satOff val="-549"/>
            <a:lumOff val="32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Provision of documentation to the Małopolski Governor</a:t>
          </a:r>
        </a:p>
      </dsp:txBody>
      <dsp:txXfrm>
        <a:off x="1854605" y="332112"/>
        <a:ext cx="1259341" cy="737255"/>
      </dsp:txXfrm>
    </dsp:sp>
    <dsp:sp modelId="{C38F21A4-E4BC-4A60-9C15-DF83500CF65D}">
      <dsp:nvSpPr>
        <dsp:cNvPr id="0" name=""/>
        <dsp:cNvSpPr/>
      </dsp:nvSpPr>
      <dsp:spPr>
        <a:xfrm>
          <a:off x="3198829" y="129809"/>
          <a:ext cx="382531" cy="1141860"/>
        </a:xfrm>
        <a:prstGeom prst="rightArrow">
          <a:avLst>
            <a:gd name="adj1" fmla="val 60000"/>
            <a:gd name="adj2" fmla="val 50000"/>
          </a:avLst>
        </a:prstGeom>
        <a:solidFill>
          <a:schemeClr val="accent1">
            <a:shade val="90000"/>
            <a:hueOff val="43757"/>
            <a:satOff val="-608"/>
            <a:lumOff val="327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vert270" wrap="square" lIns="0" tIns="0" rIns="0" bIns="0" numCol="1" spcCol="1270" anchor="ctr" anchorCtr="0">
          <a:noAutofit/>
        </a:bodyPr>
        <a:lstStyle/>
        <a:p>
          <a:pPr marL="0" lvl="0" indent="0" algn="ctr" defTabSz="444500">
            <a:lnSpc>
              <a:spcPct val="90000"/>
            </a:lnSpc>
            <a:spcBef>
              <a:spcPct val="0"/>
            </a:spcBef>
            <a:spcAft>
              <a:spcPct val="35000"/>
            </a:spcAft>
            <a:buNone/>
          </a:pPr>
          <a:r>
            <a:rPr lang="en-GB" sz="1000" kern="1200"/>
            <a:t>evidence hearing</a:t>
          </a:r>
        </a:p>
      </dsp:txBody>
      <dsp:txXfrm>
        <a:off x="3198829" y="358181"/>
        <a:ext cx="267772" cy="685116"/>
      </dsp:txXfrm>
    </dsp:sp>
    <dsp:sp modelId="{435AB517-B71E-4302-87C1-A03C2B2D7225}">
      <dsp:nvSpPr>
        <dsp:cNvPr id="0" name=""/>
        <dsp:cNvSpPr/>
      </dsp:nvSpPr>
      <dsp:spPr>
        <a:xfrm>
          <a:off x="3658969" y="309175"/>
          <a:ext cx="1305215" cy="783129"/>
        </a:xfrm>
        <a:prstGeom prst="roundRect">
          <a:avLst>
            <a:gd name="adj" fmla="val 10000"/>
          </a:avLst>
        </a:prstGeom>
        <a:solidFill>
          <a:schemeClr val="accent1">
            <a:shade val="80000"/>
            <a:hueOff val="76561"/>
            <a:satOff val="-1098"/>
            <a:lumOff val="64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Issuance of a decision establishing the compensation</a:t>
          </a:r>
        </a:p>
      </dsp:txBody>
      <dsp:txXfrm>
        <a:off x="3681906" y="332112"/>
        <a:ext cx="1259341" cy="737255"/>
      </dsp:txXfrm>
    </dsp:sp>
    <dsp:sp modelId="{3F91D6BE-9AB3-4807-AAEF-D9CD5A73D63F}">
      <dsp:nvSpPr>
        <dsp:cNvPr id="0" name=""/>
        <dsp:cNvSpPr/>
      </dsp:nvSpPr>
      <dsp:spPr>
        <a:xfrm rot="5400000">
          <a:off x="4173224" y="1183669"/>
          <a:ext cx="276705" cy="323693"/>
        </a:xfrm>
        <a:prstGeom prst="rightArrow">
          <a:avLst>
            <a:gd name="adj1" fmla="val 60000"/>
            <a:gd name="adj2" fmla="val 50000"/>
          </a:avLst>
        </a:prstGeom>
        <a:solidFill>
          <a:schemeClr val="accent1">
            <a:shade val="90000"/>
            <a:hueOff val="87515"/>
            <a:satOff val="-1216"/>
            <a:lumOff val="65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pl-PL" sz="900" kern="1200"/>
        </a:p>
      </dsp:txBody>
      <dsp:txXfrm rot="-5400000">
        <a:off x="4214470" y="1207163"/>
        <a:ext cx="194215" cy="193694"/>
      </dsp:txXfrm>
    </dsp:sp>
    <dsp:sp modelId="{6FE18F4A-32AC-4D87-8A18-6C157E06E91E}">
      <dsp:nvSpPr>
        <dsp:cNvPr id="0" name=""/>
        <dsp:cNvSpPr/>
      </dsp:nvSpPr>
      <dsp:spPr>
        <a:xfrm>
          <a:off x="3658969" y="1614390"/>
          <a:ext cx="1305215" cy="783129"/>
        </a:xfrm>
        <a:prstGeom prst="roundRect">
          <a:avLst>
            <a:gd name="adj" fmla="val 10000"/>
          </a:avLst>
        </a:prstGeom>
        <a:solidFill>
          <a:schemeClr val="accent1">
            <a:shade val="80000"/>
            <a:hueOff val="114842"/>
            <a:satOff val="-1647"/>
            <a:lumOff val="96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Appeal to the Minister</a:t>
          </a:r>
        </a:p>
      </dsp:txBody>
      <dsp:txXfrm>
        <a:off x="3681906" y="1637327"/>
        <a:ext cx="1259341" cy="737255"/>
      </dsp:txXfrm>
    </dsp:sp>
    <dsp:sp modelId="{59F10597-18D5-4C18-BE09-6D48322089F6}">
      <dsp:nvSpPr>
        <dsp:cNvPr id="0" name=""/>
        <dsp:cNvSpPr/>
      </dsp:nvSpPr>
      <dsp:spPr>
        <a:xfrm rot="10800000">
          <a:off x="3182040" y="1369034"/>
          <a:ext cx="447435" cy="1273840"/>
        </a:xfrm>
        <a:prstGeom prst="rightArrow">
          <a:avLst>
            <a:gd name="adj1" fmla="val 60000"/>
            <a:gd name="adj2" fmla="val 50000"/>
          </a:avLst>
        </a:prstGeom>
        <a:solidFill>
          <a:schemeClr val="accent1">
            <a:shade val="90000"/>
            <a:hueOff val="131272"/>
            <a:satOff val="-1824"/>
            <a:lumOff val="98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vert270" wrap="square" lIns="0" tIns="0" rIns="0" bIns="0" numCol="1" spcCol="1270" anchor="ctr" anchorCtr="0">
          <a:noAutofit/>
        </a:bodyPr>
        <a:lstStyle/>
        <a:p>
          <a:pPr marL="0" lvl="0" indent="0" algn="ctr" defTabSz="400050">
            <a:lnSpc>
              <a:spcPct val="90000"/>
            </a:lnSpc>
            <a:spcBef>
              <a:spcPct val="0"/>
            </a:spcBef>
            <a:spcAft>
              <a:spcPct val="35000"/>
            </a:spcAft>
            <a:buNone/>
          </a:pPr>
          <a:r>
            <a:rPr lang="en-GB" sz="900" kern="1200"/>
            <a:t>evidence hearing</a:t>
          </a:r>
        </a:p>
      </dsp:txBody>
      <dsp:txXfrm rot="10800000">
        <a:off x="3316270" y="1623802"/>
        <a:ext cx="313205" cy="764304"/>
      </dsp:txXfrm>
    </dsp:sp>
    <dsp:sp modelId="{7D54641D-A087-434B-BF09-03554ED40F44}">
      <dsp:nvSpPr>
        <dsp:cNvPr id="0" name=""/>
        <dsp:cNvSpPr/>
      </dsp:nvSpPr>
      <dsp:spPr>
        <a:xfrm>
          <a:off x="1831668" y="1614390"/>
          <a:ext cx="1305215" cy="783129"/>
        </a:xfrm>
        <a:prstGeom prst="roundRect">
          <a:avLst>
            <a:gd name="adj" fmla="val 10000"/>
          </a:avLst>
        </a:prstGeom>
        <a:solidFill>
          <a:schemeClr val="accent1">
            <a:shade val="80000"/>
            <a:hueOff val="153123"/>
            <a:satOff val="-2196"/>
            <a:lumOff val="128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Issuance of a decision by the Minister</a:t>
          </a:r>
        </a:p>
      </dsp:txBody>
      <dsp:txXfrm>
        <a:off x="1854605" y="1637327"/>
        <a:ext cx="1259341" cy="737255"/>
      </dsp:txXfrm>
    </dsp:sp>
    <dsp:sp modelId="{4CCBF8DC-DCC9-422C-A653-AF8E701F4707}">
      <dsp:nvSpPr>
        <dsp:cNvPr id="0" name=""/>
        <dsp:cNvSpPr/>
      </dsp:nvSpPr>
      <dsp:spPr>
        <a:xfrm rot="10800000">
          <a:off x="1440103" y="1844108"/>
          <a:ext cx="276705" cy="323693"/>
        </a:xfrm>
        <a:prstGeom prst="rightArrow">
          <a:avLst>
            <a:gd name="adj1" fmla="val 60000"/>
            <a:gd name="adj2" fmla="val 50000"/>
          </a:avLst>
        </a:prstGeom>
        <a:solidFill>
          <a:schemeClr val="accent1">
            <a:shade val="90000"/>
            <a:hueOff val="175029"/>
            <a:satOff val="-2431"/>
            <a:lumOff val="1311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pl-PL" sz="900" kern="1200"/>
        </a:p>
      </dsp:txBody>
      <dsp:txXfrm rot="10800000">
        <a:off x="1523114" y="1908847"/>
        <a:ext cx="193694" cy="194215"/>
      </dsp:txXfrm>
    </dsp:sp>
    <dsp:sp modelId="{E7F83031-33C0-4F09-B68A-6D098929C191}">
      <dsp:nvSpPr>
        <dsp:cNvPr id="0" name=""/>
        <dsp:cNvSpPr/>
      </dsp:nvSpPr>
      <dsp:spPr>
        <a:xfrm>
          <a:off x="4366" y="1614390"/>
          <a:ext cx="1305215" cy="783129"/>
        </a:xfrm>
        <a:prstGeom prst="roundRect">
          <a:avLst>
            <a:gd name="adj" fmla="val 10000"/>
          </a:avLst>
        </a:prstGeom>
        <a:solidFill>
          <a:schemeClr val="accent1">
            <a:shade val="80000"/>
            <a:hueOff val="191404"/>
            <a:satOff val="-2745"/>
            <a:lumOff val="160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Complaint to the Regional Administration Court</a:t>
          </a:r>
        </a:p>
      </dsp:txBody>
      <dsp:txXfrm>
        <a:off x="27303" y="1637327"/>
        <a:ext cx="1259341" cy="737255"/>
      </dsp:txXfrm>
    </dsp:sp>
    <dsp:sp modelId="{42833742-69DD-48DD-AD62-01CA8E1BE8CF}">
      <dsp:nvSpPr>
        <dsp:cNvPr id="0" name=""/>
        <dsp:cNvSpPr/>
      </dsp:nvSpPr>
      <dsp:spPr>
        <a:xfrm rot="5400000">
          <a:off x="518621" y="2488884"/>
          <a:ext cx="276705" cy="323693"/>
        </a:xfrm>
        <a:prstGeom prst="rightArrow">
          <a:avLst>
            <a:gd name="adj1" fmla="val 60000"/>
            <a:gd name="adj2" fmla="val 50000"/>
          </a:avLst>
        </a:prstGeom>
        <a:solidFill>
          <a:schemeClr val="accent1">
            <a:shade val="90000"/>
            <a:hueOff val="218787"/>
            <a:satOff val="-3039"/>
            <a:lumOff val="163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pl-PL" sz="900" kern="1200"/>
        </a:p>
      </dsp:txBody>
      <dsp:txXfrm rot="-5400000">
        <a:off x="559867" y="2512378"/>
        <a:ext cx="194215" cy="193694"/>
      </dsp:txXfrm>
    </dsp:sp>
    <dsp:sp modelId="{7C3BB964-C6C3-4145-AF9F-3BBFACA0EF30}">
      <dsp:nvSpPr>
        <dsp:cNvPr id="0" name=""/>
        <dsp:cNvSpPr/>
      </dsp:nvSpPr>
      <dsp:spPr>
        <a:xfrm>
          <a:off x="4366" y="2919605"/>
          <a:ext cx="1305215" cy="783129"/>
        </a:xfrm>
        <a:prstGeom prst="roundRect">
          <a:avLst>
            <a:gd name="adj" fmla="val 10000"/>
          </a:avLst>
        </a:prstGeom>
        <a:solidFill>
          <a:schemeClr val="accent1">
            <a:shade val="80000"/>
            <a:hueOff val="229684"/>
            <a:satOff val="-3294"/>
            <a:lumOff val="192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Regional Administration Court’s ruling</a:t>
          </a:r>
        </a:p>
      </dsp:txBody>
      <dsp:txXfrm>
        <a:off x="27303" y="2942542"/>
        <a:ext cx="1259341" cy="737255"/>
      </dsp:txXfrm>
    </dsp:sp>
    <dsp:sp modelId="{D94C84EA-F926-4E0C-B971-0F06594F1832}">
      <dsp:nvSpPr>
        <dsp:cNvPr id="0" name=""/>
        <dsp:cNvSpPr/>
      </dsp:nvSpPr>
      <dsp:spPr>
        <a:xfrm>
          <a:off x="1424441" y="3149323"/>
          <a:ext cx="276705" cy="323693"/>
        </a:xfrm>
        <a:prstGeom prst="rightArrow">
          <a:avLst>
            <a:gd name="adj1" fmla="val 60000"/>
            <a:gd name="adj2" fmla="val 50000"/>
          </a:avLst>
        </a:prstGeom>
        <a:solidFill>
          <a:schemeClr val="accent1">
            <a:shade val="90000"/>
            <a:hueOff val="262544"/>
            <a:satOff val="-3647"/>
            <a:lumOff val="196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pl-PL" sz="900" kern="1200"/>
        </a:p>
      </dsp:txBody>
      <dsp:txXfrm>
        <a:off x="1424441" y="3214062"/>
        <a:ext cx="193694" cy="194215"/>
      </dsp:txXfrm>
    </dsp:sp>
    <dsp:sp modelId="{C1600F30-3F82-43E2-A413-CBA0C94C2FB9}">
      <dsp:nvSpPr>
        <dsp:cNvPr id="0" name=""/>
        <dsp:cNvSpPr/>
      </dsp:nvSpPr>
      <dsp:spPr>
        <a:xfrm>
          <a:off x="1831668" y="2919605"/>
          <a:ext cx="1305215" cy="783129"/>
        </a:xfrm>
        <a:prstGeom prst="roundRect">
          <a:avLst>
            <a:gd name="adj" fmla="val 10000"/>
          </a:avLst>
        </a:prstGeom>
        <a:solidFill>
          <a:schemeClr val="accent1">
            <a:shade val="80000"/>
            <a:hueOff val="267965"/>
            <a:satOff val="-3843"/>
            <a:lumOff val="224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Cassation submitted to the Supreme Administration Court</a:t>
          </a:r>
        </a:p>
      </dsp:txBody>
      <dsp:txXfrm>
        <a:off x="1854605" y="2942542"/>
        <a:ext cx="1259341" cy="737255"/>
      </dsp:txXfrm>
    </dsp:sp>
    <dsp:sp modelId="{F1740862-5359-44F5-A99D-5504F39A914D}">
      <dsp:nvSpPr>
        <dsp:cNvPr id="0" name=""/>
        <dsp:cNvSpPr/>
      </dsp:nvSpPr>
      <dsp:spPr>
        <a:xfrm>
          <a:off x="3251742" y="3149323"/>
          <a:ext cx="276705" cy="323693"/>
        </a:xfrm>
        <a:prstGeom prst="rightArrow">
          <a:avLst>
            <a:gd name="adj1" fmla="val 60000"/>
            <a:gd name="adj2" fmla="val 50000"/>
          </a:avLst>
        </a:prstGeom>
        <a:solidFill>
          <a:schemeClr val="accent1">
            <a:shade val="90000"/>
            <a:hueOff val="306302"/>
            <a:satOff val="-4255"/>
            <a:lumOff val="229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pl-PL" sz="900" kern="1200"/>
        </a:p>
      </dsp:txBody>
      <dsp:txXfrm>
        <a:off x="3251742" y="3214062"/>
        <a:ext cx="193694" cy="194215"/>
      </dsp:txXfrm>
    </dsp:sp>
    <dsp:sp modelId="{6387F3D3-5C9C-4D6B-9024-C1B457CDA5FB}">
      <dsp:nvSpPr>
        <dsp:cNvPr id="0" name=""/>
        <dsp:cNvSpPr/>
      </dsp:nvSpPr>
      <dsp:spPr>
        <a:xfrm>
          <a:off x="3658969" y="2919605"/>
          <a:ext cx="1305215" cy="783129"/>
        </a:xfrm>
        <a:prstGeom prst="roundRect">
          <a:avLst>
            <a:gd name="adj" fmla="val 10000"/>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Supreme Administration Court’s ruling</a:t>
          </a:r>
        </a:p>
      </dsp:txBody>
      <dsp:txXfrm>
        <a:off x="3681906" y="2942542"/>
        <a:ext cx="1259341" cy="7372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6229FF-44A1-4D7A-B7B0-15CAF1855582}">
      <dsp:nvSpPr>
        <dsp:cNvPr id="0" name=""/>
        <dsp:cNvSpPr/>
      </dsp:nvSpPr>
      <dsp:spPr>
        <a:xfrm>
          <a:off x="1585639" y="897438"/>
          <a:ext cx="333543" cy="91440"/>
        </a:xfrm>
        <a:custGeom>
          <a:avLst/>
          <a:gdLst/>
          <a:ahLst/>
          <a:cxnLst/>
          <a:rect l="0" t="0" r="0" b="0"/>
          <a:pathLst>
            <a:path>
              <a:moveTo>
                <a:pt x="0" y="45720"/>
              </a:moveTo>
              <a:lnTo>
                <a:pt x="333543" y="45720"/>
              </a:lnTo>
            </a:path>
          </a:pathLst>
        </a:custGeom>
        <a:noFill/>
        <a:ln w="9525" cap="flat" cmpd="sng" algn="ctr">
          <a:solidFill>
            <a:schemeClr val="accent1">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l-PL" sz="500" kern="1200" dirty="0"/>
        </a:p>
      </dsp:txBody>
      <dsp:txXfrm>
        <a:off x="1743307" y="941337"/>
        <a:ext cx="18207" cy="3641"/>
      </dsp:txXfrm>
    </dsp:sp>
    <dsp:sp modelId="{F2015FD0-ED29-4FB9-98D0-9CD2582C5673}">
      <dsp:nvSpPr>
        <dsp:cNvPr id="0" name=""/>
        <dsp:cNvSpPr/>
      </dsp:nvSpPr>
      <dsp:spPr>
        <a:xfrm>
          <a:off x="4205" y="468187"/>
          <a:ext cx="1583233" cy="949940"/>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GB" sz="1000" kern="1200" dirty="0"/>
            <a:t>Submission of grievance / request</a:t>
          </a:r>
        </a:p>
      </dsp:txBody>
      <dsp:txXfrm>
        <a:off x="4205" y="468187"/>
        <a:ext cx="1583233" cy="949940"/>
      </dsp:txXfrm>
    </dsp:sp>
    <dsp:sp modelId="{6BB4D470-45BC-4061-A92F-D433D4025255}">
      <dsp:nvSpPr>
        <dsp:cNvPr id="0" name=""/>
        <dsp:cNvSpPr/>
      </dsp:nvSpPr>
      <dsp:spPr>
        <a:xfrm>
          <a:off x="3533016" y="897438"/>
          <a:ext cx="333543" cy="91440"/>
        </a:xfrm>
        <a:custGeom>
          <a:avLst/>
          <a:gdLst/>
          <a:ahLst/>
          <a:cxnLst/>
          <a:rect l="0" t="0" r="0" b="0"/>
          <a:pathLst>
            <a:path>
              <a:moveTo>
                <a:pt x="0" y="45720"/>
              </a:moveTo>
              <a:lnTo>
                <a:pt x="333543" y="45720"/>
              </a:lnTo>
            </a:path>
          </a:pathLst>
        </a:custGeom>
        <a:noFill/>
        <a:ln w="9525" cap="flat" cmpd="sng" algn="ctr">
          <a:solidFill>
            <a:schemeClr val="accent1">
              <a:shade val="90000"/>
              <a:hueOff val="150045"/>
              <a:satOff val="-2771"/>
              <a:lumOff val="1285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l-PL" sz="500" kern="1200" dirty="0"/>
        </a:p>
      </dsp:txBody>
      <dsp:txXfrm>
        <a:off x="3690685" y="941337"/>
        <a:ext cx="18207" cy="3641"/>
      </dsp:txXfrm>
    </dsp:sp>
    <dsp:sp modelId="{2075A23B-3F56-47B3-AD76-18E5F0D60055}">
      <dsp:nvSpPr>
        <dsp:cNvPr id="0" name=""/>
        <dsp:cNvSpPr/>
      </dsp:nvSpPr>
      <dsp:spPr>
        <a:xfrm>
          <a:off x="1951583" y="468187"/>
          <a:ext cx="1583233" cy="949940"/>
        </a:xfrm>
        <a:prstGeom prst="rect">
          <a:avLst/>
        </a:prstGeom>
        <a:solidFill>
          <a:schemeClr val="accent1">
            <a:shade val="50000"/>
            <a:hueOff val="120479"/>
            <a:satOff val="-2520"/>
            <a:lumOff val="140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GB" sz="1000" kern="1200" dirty="0"/>
            <a:t>Registration by Project Implementation Office (PIO)</a:t>
          </a:r>
        </a:p>
      </dsp:txBody>
      <dsp:txXfrm>
        <a:off x="1951583" y="468187"/>
        <a:ext cx="1583233" cy="949940"/>
      </dsp:txXfrm>
    </dsp:sp>
    <dsp:sp modelId="{0021E872-A78C-4AED-87FA-07DA050D1258}">
      <dsp:nvSpPr>
        <dsp:cNvPr id="0" name=""/>
        <dsp:cNvSpPr/>
      </dsp:nvSpPr>
      <dsp:spPr>
        <a:xfrm>
          <a:off x="795822" y="1416328"/>
          <a:ext cx="3894754" cy="333543"/>
        </a:xfrm>
        <a:custGeom>
          <a:avLst/>
          <a:gdLst/>
          <a:ahLst/>
          <a:cxnLst/>
          <a:rect l="0" t="0" r="0" b="0"/>
          <a:pathLst>
            <a:path>
              <a:moveTo>
                <a:pt x="3894754" y="0"/>
              </a:moveTo>
              <a:lnTo>
                <a:pt x="3894754" y="183871"/>
              </a:lnTo>
              <a:lnTo>
                <a:pt x="0" y="183871"/>
              </a:lnTo>
              <a:lnTo>
                <a:pt x="0" y="333543"/>
              </a:lnTo>
            </a:path>
          </a:pathLst>
        </a:custGeom>
        <a:noFill/>
        <a:ln w="9525" cap="flat" cmpd="sng" algn="ctr">
          <a:solidFill>
            <a:schemeClr val="accent1">
              <a:shade val="90000"/>
              <a:hueOff val="300089"/>
              <a:satOff val="-5542"/>
              <a:lumOff val="2570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l-PL" sz="500" kern="1200" dirty="0"/>
        </a:p>
      </dsp:txBody>
      <dsp:txXfrm>
        <a:off x="2645406" y="1581279"/>
        <a:ext cx="195587" cy="3641"/>
      </dsp:txXfrm>
    </dsp:sp>
    <dsp:sp modelId="{9BE97338-7B36-410D-B809-C57BEC694D8C}">
      <dsp:nvSpPr>
        <dsp:cNvPr id="0" name=""/>
        <dsp:cNvSpPr/>
      </dsp:nvSpPr>
      <dsp:spPr>
        <a:xfrm>
          <a:off x="3898960" y="468187"/>
          <a:ext cx="1583233" cy="949940"/>
        </a:xfrm>
        <a:prstGeom prst="rect">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GB" sz="1000" kern="1200" dirty="0"/>
            <a:t>Grievance / request handed over to the PIO's LA&amp;RAP supervisory team and LA&amp;RAP Consultant</a:t>
          </a:r>
        </a:p>
      </dsp:txBody>
      <dsp:txXfrm>
        <a:off x="3898960" y="468187"/>
        <a:ext cx="1583233" cy="949940"/>
      </dsp:txXfrm>
    </dsp:sp>
    <dsp:sp modelId="{85E8E6AE-D828-4CC3-9DBC-A76A81EFFA67}">
      <dsp:nvSpPr>
        <dsp:cNvPr id="0" name=""/>
        <dsp:cNvSpPr/>
      </dsp:nvSpPr>
      <dsp:spPr>
        <a:xfrm>
          <a:off x="1585639" y="2211521"/>
          <a:ext cx="333543" cy="91440"/>
        </a:xfrm>
        <a:custGeom>
          <a:avLst/>
          <a:gdLst/>
          <a:ahLst/>
          <a:cxnLst/>
          <a:rect l="0" t="0" r="0" b="0"/>
          <a:pathLst>
            <a:path>
              <a:moveTo>
                <a:pt x="0" y="45720"/>
              </a:moveTo>
              <a:lnTo>
                <a:pt x="333543" y="45720"/>
              </a:lnTo>
            </a:path>
          </a:pathLst>
        </a:custGeom>
        <a:noFill/>
        <a:ln w="9525" cap="flat" cmpd="sng" algn="ctr">
          <a:solidFill>
            <a:schemeClr val="accent1">
              <a:shade val="90000"/>
              <a:hueOff val="300089"/>
              <a:satOff val="-5542"/>
              <a:lumOff val="2570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l-PL" sz="500" kern="1200" dirty="0"/>
        </a:p>
      </dsp:txBody>
      <dsp:txXfrm>
        <a:off x="1743307" y="2255421"/>
        <a:ext cx="18207" cy="3641"/>
      </dsp:txXfrm>
    </dsp:sp>
    <dsp:sp modelId="{ED5CA02C-E0DC-4785-89A3-470FBC3C5654}">
      <dsp:nvSpPr>
        <dsp:cNvPr id="0" name=""/>
        <dsp:cNvSpPr/>
      </dsp:nvSpPr>
      <dsp:spPr>
        <a:xfrm>
          <a:off x="4205" y="1782271"/>
          <a:ext cx="1583233" cy="949940"/>
        </a:xfrm>
        <a:prstGeom prst="rect">
          <a:avLst/>
        </a:prstGeom>
        <a:solidFill>
          <a:schemeClr val="accent1">
            <a:shade val="50000"/>
            <a:hueOff val="361436"/>
            <a:satOff val="-7560"/>
            <a:lumOff val="420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GB" sz="1000" kern="1200" dirty="0"/>
            <a:t>Clarification of the matter</a:t>
          </a:r>
        </a:p>
      </dsp:txBody>
      <dsp:txXfrm>
        <a:off x="4205" y="1782271"/>
        <a:ext cx="1583233" cy="949940"/>
      </dsp:txXfrm>
    </dsp:sp>
    <dsp:sp modelId="{4A1B6948-7A70-4C8E-8A6D-702B683A21E7}">
      <dsp:nvSpPr>
        <dsp:cNvPr id="0" name=""/>
        <dsp:cNvSpPr/>
      </dsp:nvSpPr>
      <dsp:spPr>
        <a:xfrm>
          <a:off x="3533016" y="2211521"/>
          <a:ext cx="333543" cy="91440"/>
        </a:xfrm>
        <a:custGeom>
          <a:avLst/>
          <a:gdLst/>
          <a:ahLst/>
          <a:cxnLst/>
          <a:rect l="0" t="0" r="0" b="0"/>
          <a:pathLst>
            <a:path>
              <a:moveTo>
                <a:pt x="0" y="45720"/>
              </a:moveTo>
              <a:lnTo>
                <a:pt x="333543" y="45720"/>
              </a:lnTo>
            </a:path>
          </a:pathLst>
        </a:custGeom>
        <a:noFill/>
        <a:ln w="9525" cap="flat" cmpd="sng" algn="ctr">
          <a:solidFill>
            <a:schemeClr val="accent1">
              <a:shade val="90000"/>
              <a:hueOff val="150045"/>
              <a:satOff val="-2771"/>
              <a:lumOff val="1285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l-PL" sz="500" kern="1200" dirty="0"/>
        </a:p>
      </dsp:txBody>
      <dsp:txXfrm>
        <a:off x="3690685" y="2255421"/>
        <a:ext cx="18207" cy="3641"/>
      </dsp:txXfrm>
    </dsp:sp>
    <dsp:sp modelId="{9B1BBFE4-A826-48F6-B1F4-C04075D7714E}">
      <dsp:nvSpPr>
        <dsp:cNvPr id="0" name=""/>
        <dsp:cNvSpPr/>
      </dsp:nvSpPr>
      <dsp:spPr>
        <a:xfrm>
          <a:off x="1951583" y="1782271"/>
          <a:ext cx="1583233" cy="949940"/>
        </a:xfrm>
        <a:prstGeom prst="rect">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GB" sz="1000" kern="1200" dirty="0"/>
            <a:t>Grievance / request acceptance</a:t>
          </a:r>
        </a:p>
        <a:p>
          <a:pPr marL="0" lvl="0" indent="0" algn="ctr" defTabSz="444500">
            <a:lnSpc>
              <a:spcPct val="90000"/>
            </a:lnSpc>
            <a:spcBef>
              <a:spcPct val="0"/>
            </a:spcBef>
            <a:spcAft>
              <a:spcPct val="35000"/>
            </a:spcAft>
            <a:buNone/>
          </a:pPr>
          <a:r>
            <a:rPr lang="en-GB" sz="1000" kern="1200" dirty="0"/>
            <a:t>or</a:t>
          </a:r>
        </a:p>
        <a:p>
          <a:pPr marL="0" lvl="0" indent="0" algn="ctr" defTabSz="444500">
            <a:lnSpc>
              <a:spcPct val="90000"/>
            </a:lnSpc>
            <a:spcBef>
              <a:spcPct val="0"/>
            </a:spcBef>
            <a:spcAft>
              <a:spcPct val="35000"/>
            </a:spcAft>
            <a:buNone/>
          </a:pPr>
          <a:r>
            <a:rPr lang="en-GB" sz="1000" kern="1200" dirty="0"/>
            <a:t>rejection justification drawn up</a:t>
          </a:r>
        </a:p>
      </dsp:txBody>
      <dsp:txXfrm>
        <a:off x="1951583" y="1782271"/>
        <a:ext cx="1583233" cy="949940"/>
      </dsp:txXfrm>
    </dsp:sp>
    <dsp:sp modelId="{D15D518A-6BB3-444A-8341-9C057D5EE95B}">
      <dsp:nvSpPr>
        <dsp:cNvPr id="0" name=""/>
        <dsp:cNvSpPr/>
      </dsp:nvSpPr>
      <dsp:spPr>
        <a:xfrm>
          <a:off x="3898960" y="1782271"/>
          <a:ext cx="1583233" cy="949940"/>
        </a:xfrm>
        <a:prstGeom prst="rect">
          <a:avLst/>
        </a:prstGeom>
        <a:solidFill>
          <a:schemeClr val="accent1">
            <a:shade val="50000"/>
            <a:hueOff val="120479"/>
            <a:satOff val="-2520"/>
            <a:lumOff val="140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GB" sz="1000" kern="1200" dirty="0"/>
            <a:t>Answer provided to the interested party in writing</a:t>
          </a:r>
        </a:p>
      </dsp:txBody>
      <dsp:txXfrm>
        <a:off x="3898960" y="1782271"/>
        <a:ext cx="1583233" cy="94994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2" y="0"/>
            <a:ext cx="2929837" cy="497126"/>
          </a:xfrm>
          <a:prstGeom prst="rect">
            <a:avLst/>
          </a:prstGeom>
        </p:spPr>
        <p:txBody>
          <a:bodyPr vert="horz" lIns="91294" tIns="45647" rIns="91294" bIns="45647" rtlCol="0"/>
          <a:lstStyle>
            <a:lvl1pPr algn="l">
              <a:defRPr sz="1200"/>
            </a:lvl1pPr>
          </a:lstStyle>
          <a:p>
            <a:endParaRPr lang="pl-PL" dirty="0"/>
          </a:p>
        </p:txBody>
      </p:sp>
      <p:sp>
        <p:nvSpPr>
          <p:cNvPr id="3" name="Symbol zastępczy daty 2"/>
          <p:cNvSpPr>
            <a:spLocks noGrp="1"/>
          </p:cNvSpPr>
          <p:nvPr>
            <p:ph type="dt" sz="quarter" idx="1"/>
          </p:nvPr>
        </p:nvSpPr>
        <p:spPr>
          <a:xfrm>
            <a:off x="3829762" y="0"/>
            <a:ext cx="2929837" cy="497126"/>
          </a:xfrm>
          <a:prstGeom prst="rect">
            <a:avLst/>
          </a:prstGeom>
        </p:spPr>
        <p:txBody>
          <a:bodyPr vert="horz" lIns="91294" tIns="45647" rIns="91294" bIns="45647" rtlCol="0"/>
          <a:lstStyle>
            <a:lvl1pPr algn="r">
              <a:defRPr sz="1200"/>
            </a:lvl1pPr>
          </a:lstStyle>
          <a:p>
            <a:fld id="{9DAEFDB0-6652-4CB3-BDDF-E3ABEC1502A5}" type="datetimeFigureOut">
              <a:rPr lang="pl-PL" smtClean="0"/>
              <a:t>5 wrz 2020</a:t>
            </a:fld>
            <a:endParaRPr lang="pl-PL" dirty="0"/>
          </a:p>
        </p:txBody>
      </p:sp>
      <p:sp>
        <p:nvSpPr>
          <p:cNvPr id="4" name="Symbol zastępczy stopki 3"/>
          <p:cNvSpPr>
            <a:spLocks noGrp="1"/>
          </p:cNvSpPr>
          <p:nvPr>
            <p:ph type="ftr" sz="quarter" idx="2"/>
          </p:nvPr>
        </p:nvSpPr>
        <p:spPr>
          <a:xfrm>
            <a:off x="2" y="9443662"/>
            <a:ext cx="2929837" cy="497126"/>
          </a:xfrm>
          <a:prstGeom prst="rect">
            <a:avLst/>
          </a:prstGeom>
        </p:spPr>
        <p:txBody>
          <a:bodyPr vert="horz" lIns="91294" tIns="45647" rIns="91294" bIns="45647" rtlCol="0" anchor="b"/>
          <a:lstStyle>
            <a:lvl1pPr algn="l">
              <a:defRPr sz="1200"/>
            </a:lvl1pPr>
          </a:lstStyle>
          <a:p>
            <a:endParaRPr lang="pl-PL" dirty="0"/>
          </a:p>
        </p:txBody>
      </p:sp>
      <p:sp>
        <p:nvSpPr>
          <p:cNvPr id="5" name="Symbol zastępczy numeru slajdu 4"/>
          <p:cNvSpPr>
            <a:spLocks noGrp="1"/>
          </p:cNvSpPr>
          <p:nvPr>
            <p:ph type="sldNum" sz="quarter" idx="3"/>
          </p:nvPr>
        </p:nvSpPr>
        <p:spPr>
          <a:xfrm>
            <a:off x="3829762" y="9443662"/>
            <a:ext cx="2929837" cy="497126"/>
          </a:xfrm>
          <a:prstGeom prst="rect">
            <a:avLst/>
          </a:prstGeom>
        </p:spPr>
        <p:txBody>
          <a:bodyPr vert="horz" lIns="91294" tIns="45647" rIns="91294" bIns="45647" rtlCol="0" anchor="b"/>
          <a:lstStyle>
            <a:lvl1pPr algn="r">
              <a:defRPr sz="1200"/>
            </a:lvl1pPr>
          </a:lstStyle>
          <a:p>
            <a:fld id="{CA39E412-AAA2-4387-9327-CB819CC5486D}" type="slidenum">
              <a:rPr lang="pl-PL" smtClean="0"/>
              <a:t>‹#›</a:t>
            </a:fld>
            <a:endParaRPr lang="pl-PL" dirty="0"/>
          </a:p>
        </p:txBody>
      </p:sp>
    </p:spTree>
    <p:extLst>
      <p:ext uri="{BB962C8B-B14F-4D97-AF65-F5344CB8AC3E}">
        <p14:creationId xmlns:p14="http://schemas.microsoft.com/office/powerpoint/2010/main" val="2230064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2" y="0"/>
            <a:ext cx="2929837" cy="497126"/>
          </a:xfrm>
          <a:prstGeom prst="rect">
            <a:avLst/>
          </a:prstGeom>
        </p:spPr>
        <p:txBody>
          <a:bodyPr vert="horz" lIns="91294" tIns="45647" rIns="91294" bIns="45647" rtlCol="0"/>
          <a:lstStyle>
            <a:lvl1pPr algn="l">
              <a:defRPr sz="1200"/>
            </a:lvl1pPr>
          </a:lstStyle>
          <a:p>
            <a:endParaRPr lang="pl-PL" dirty="0"/>
          </a:p>
        </p:txBody>
      </p:sp>
      <p:sp>
        <p:nvSpPr>
          <p:cNvPr id="3" name="Symbol zastępczy daty 2"/>
          <p:cNvSpPr>
            <a:spLocks noGrp="1"/>
          </p:cNvSpPr>
          <p:nvPr>
            <p:ph type="dt" idx="1"/>
          </p:nvPr>
        </p:nvSpPr>
        <p:spPr>
          <a:xfrm>
            <a:off x="3829762" y="0"/>
            <a:ext cx="2929837" cy="497126"/>
          </a:xfrm>
          <a:prstGeom prst="rect">
            <a:avLst/>
          </a:prstGeom>
        </p:spPr>
        <p:txBody>
          <a:bodyPr vert="horz" lIns="91294" tIns="45647" rIns="91294" bIns="45647" rtlCol="0"/>
          <a:lstStyle>
            <a:lvl1pPr algn="r">
              <a:defRPr sz="1200"/>
            </a:lvl1pPr>
          </a:lstStyle>
          <a:p>
            <a:fld id="{4BAAE99E-8DC7-4C3C-82CB-E51B35EEA53B}" type="datetimeFigureOut">
              <a:rPr lang="pl-PL" smtClean="0"/>
              <a:t>5 wrz 2020</a:t>
            </a:fld>
            <a:endParaRPr lang="pl-PL" dirty="0"/>
          </a:p>
        </p:txBody>
      </p:sp>
      <p:sp>
        <p:nvSpPr>
          <p:cNvPr id="4" name="Symbol zastępczy obrazu slajdu 3"/>
          <p:cNvSpPr>
            <a:spLocks noGrp="1" noRot="1" noChangeAspect="1"/>
          </p:cNvSpPr>
          <p:nvPr>
            <p:ph type="sldImg" idx="2"/>
          </p:nvPr>
        </p:nvSpPr>
        <p:spPr>
          <a:xfrm>
            <a:off x="66675" y="746125"/>
            <a:ext cx="6627813" cy="3729038"/>
          </a:xfrm>
          <a:prstGeom prst="rect">
            <a:avLst/>
          </a:prstGeom>
          <a:noFill/>
          <a:ln w="12700">
            <a:solidFill>
              <a:prstClr val="black"/>
            </a:solidFill>
          </a:ln>
        </p:spPr>
        <p:txBody>
          <a:bodyPr vert="horz" lIns="91294" tIns="45647" rIns="91294" bIns="45647" rtlCol="0" anchor="ctr"/>
          <a:lstStyle/>
          <a:p>
            <a:endParaRPr lang="pl-PL" dirty="0"/>
          </a:p>
        </p:txBody>
      </p:sp>
      <p:sp>
        <p:nvSpPr>
          <p:cNvPr id="5" name="Symbol zastępczy notatek 4"/>
          <p:cNvSpPr>
            <a:spLocks noGrp="1"/>
          </p:cNvSpPr>
          <p:nvPr>
            <p:ph type="body" sz="quarter" idx="3"/>
          </p:nvPr>
        </p:nvSpPr>
        <p:spPr>
          <a:xfrm>
            <a:off x="676117" y="4722695"/>
            <a:ext cx="5408930" cy="4474131"/>
          </a:xfrm>
          <a:prstGeom prst="rect">
            <a:avLst/>
          </a:prstGeom>
        </p:spPr>
        <p:txBody>
          <a:bodyPr vert="horz" lIns="91294" tIns="45647" rIns="91294" bIns="45647"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2" y="9443662"/>
            <a:ext cx="2929837" cy="497126"/>
          </a:xfrm>
          <a:prstGeom prst="rect">
            <a:avLst/>
          </a:prstGeom>
        </p:spPr>
        <p:txBody>
          <a:bodyPr vert="horz" lIns="91294" tIns="45647" rIns="91294" bIns="45647"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29762" y="9443662"/>
            <a:ext cx="2929837" cy="497126"/>
          </a:xfrm>
          <a:prstGeom prst="rect">
            <a:avLst/>
          </a:prstGeom>
        </p:spPr>
        <p:txBody>
          <a:bodyPr vert="horz" lIns="91294" tIns="45647" rIns="91294" bIns="45647" rtlCol="0" anchor="b"/>
          <a:lstStyle>
            <a:lvl1pPr algn="r">
              <a:defRPr sz="1200"/>
            </a:lvl1pPr>
          </a:lstStyle>
          <a:p>
            <a:fld id="{C122A373-E177-458C-9330-84A1329D6803}" type="slidenum">
              <a:rPr lang="pl-PL" smtClean="0"/>
              <a:t>‹#›</a:t>
            </a:fld>
            <a:endParaRPr lang="pl-PL" dirty="0"/>
          </a:p>
        </p:txBody>
      </p:sp>
    </p:spTree>
    <p:extLst>
      <p:ext uri="{BB962C8B-B14F-4D97-AF65-F5344CB8AC3E}">
        <p14:creationId xmlns:p14="http://schemas.microsoft.com/office/powerpoint/2010/main" val="803510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122A373-E177-458C-9330-84A1329D6803}" type="slidenum">
              <a:rPr lang="pl-PL" smtClean="0"/>
              <a:t>1</a:t>
            </a:fld>
            <a:endParaRPr lang="pl-PL" dirty="0"/>
          </a:p>
        </p:txBody>
      </p:sp>
    </p:spTree>
    <p:extLst>
      <p:ext uri="{BB962C8B-B14F-4D97-AF65-F5344CB8AC3E}">
        <p14:creationId xmlns:p14="http://schemas.microsoft.com/office/powerpoint/2010/main" val="3432821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b="1" dirty="0"/>
          </a:p>
        </p:txBody>
      </p:sp>
    </p:spTree>
    <p:extLst>
      <p:ext uri="{BB962C8B-B14F-4D97-AF65-F5344CB8AC3E}">
        <p14:creationId xmlns:p14="http://schemas.microsoft.com/office/powerpoint/2010/main" val="3852510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b="1" dirty="0"/>
          </a:p>
        </p:txBody>
      </p:sp>
    </p:spTree>
    <p:extLst>
      <p:ext uri="{BB962C8B-B14F-4D97-AF65-F5344CB8AC3E}">
        <p14:creationId xmlns:p14="http://schemas.microsoft.com/office/powerpoint/2010/main" val="2551780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b="1" dirty="0"/>
          </a:p>
        </p:txBody>
      </p:sp>
    </p:spTree>
    <p:extLst>
      <p:ext uri="{BB962C8B-B14F-4D97-AF65-F5344CB8AC3E}">
        <p14:creationId xmlns:p14="http://schemas.microsoft.com/office/powerpoint/2010/main" val="3852510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3852510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b="1" dirty="0"/>
          </a:p>
        </p:txBody>
      </p:sp>
    </p:spTree>
    <p:extLst>
      <p:ext uri="{BB962C8B-B14F-4D97-AF65-F5344CB8AC3E}">
        <p14:creationId xmlns:p14="http://schemas.microsoft.com/office/powerpoint/2010/main" val="3852510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b="1" dirty="0"/>
          </a:p>
        </p:txBody>
      </p:sp>
    </p:spTree>
    <p:extLst>
      <p:ext uri="{BB962C8B-B14F-4D97-AF65-F5344CB8AC3E}">
        <p14:creationId xmlns:p14="http://schemas.microsoft.com/office/powerpoint/2010/main" val="3852510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1231613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b="0" dirty="0"/>
          </a:p>
        </p:txBody>
      </p:sp>
    </p:spTree>
    <p:extLst>
      <p:ext uri="{BB962C8B-B14F-4D97-AF65-F5344CB8AC3E}">
        <p14:creationId xmlns:p14="http://schemas.microsoft.com/office/powerpoint/2010/main" val="3852510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b="0" dirty="0"/>
          </a:p>
        </p:txBody>
      </p:sp>
    </p:spTree>
    <p:extLst>
      <p:ext uri="{BB962C8B-B14F-4D97-AF65-F5344CB8AC3E}">
        <p14:creationId xmlns:p14="http://schemas.microsoft.com/office/powerpoint/2010/main" val="3440941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6675" y="746125"/>
            <a:ext cx="6627813" cy="3729038"/>
          </a:xfrm>
        </p:spPr>
      </p:sp>
      <p:sp>
        <p:nvSpPr>
          <p:cNvPr id="3" name="Symbol zastępczy notatek 2"/>
          <p:cNvSpPr>
            <a:spLocks noGrp="1"/>
          </p:cNvSpPr>
          <p:nvPr>
            <p:ph type="body" idx="1"/>
          </p:nvPr>
        </p:nvSpPr>
        <p:spPr/>
        <p:txBody>
          <a:bodyPr/>
          <a:lstStyle/>
          <a:p>
            <a:endParaRPr lang="pl-PL" b="1" dirty="0"/>
          </a:p>
        </p:txBody>
      </p:sp>
    </p:spTree>
    <p:extLst>
      <p:ext uri="{BB962C8B-B14F-4D97-AF65-F5344CB8AC3E}">
        <p14:creationId xmlns:p14="http://schemas.microsoft.com/office/powerpoint/2010/main" val="385251020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ajd tytułowy 1">
    <p:spTree>
      <p:nvGrpSpPr>
        <p:cNvPr id="1" name=""/>
        <p:cNvGrpSpPr/>
        <p:nvPr/>
      </p:nvGrpSpPr>
      <p:grpSpPr>
        <a:xfrm>
          <a:off x="0" y="0"/>
          <a:ext cx="0" cy="0"/>
          <a:chOff x="0" y="0"/>
          <a:chExt cx="0" cy="0"/>
        </a:xfrm>
      </p:grpSpPr>
      <p:pic>
        <p:nvPicPr>
          <p:cNvPr id="8" name="Obraz 6"/>
          <p:cNvPicPr>
            <a:picLocks noChangeAspect="1"/>
          </p:cNvPicPr>
          <p:nvPr userDrawn="1"/>
        </p:nvPicPr>
        <p:blipFill rotWithShape="1">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t="36392" b="25720"/>
          <a:stretch/>
        </p:blipFill>
        <p:spPr bwMode="auto">
          <a:xfrm>
            <a:off x="0" y="1088116"/>
            <a:ext cx="9144000" cy="260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ytuł 1"/>
          <p:cNvSpPr>
            <a:spLocks noGrp="1"/>
          </p:cNvSpPr>
          <p:nvPr>
            <p:ph type="ctrTitle" hasCustomPrompt="1"/>
          </p:nvPr>
        </p:nvSpPr>
        <p:spPr>
          <a:xfrm>
            <a:off x="0" y="3696850"/>
            <a:ext cx="9144000" cy="694666"/>
          </a:xfrm>
          <a:prstGeom prst="rect">
            <a:avLst/>
          </a:prstGeom>
          <a:solidFill>
            <a:srgbClr val="0070C0"/>
          </a:solidFill>
        </p:spPr>
        <p:txBody>
          <a:bodyPr>
            <a:normAutofit/>
          </a:bodyPr>
          <a:lstStyle>
            <a:lvl1pPr algn="l">
              <a:defRPr sz="3200" baseline="0">
                <a:solidFill>
                  <a:schemeClr val="bg1"/>
                </a:solidFill>
              </a:defRPr>
            </a:lvl1pPr>
          </a:lstStyle>
          <a:p>
            <a:r>
              <a:rPr lang="pl-PL" dirty="0"/>
              <a:t>Tytuł prezentacji</a:t>
            </a:r>
          </a:p>
        </p:txBody>
      </p:sp>
      <p:sp>
        <p:nvSpPr>
          <p:cNvPr id="3" name="Podtytuł 2"/>
          <p:cNvSpPr>
            <a:spLocks noGrp="1"/>
          </p:cNvSpPr>
          <p:nvPr>
            <p:ph type="subTitle" idx="1" hasCustomPrompt="1"/>
          </p:nvPr>
        </p:nvSpPr>
        <p:spPr>
          <a:xfrm>
            <a:off x="166753" y="4495888"/>
            <a:ext cx="6300192" cy="593204"/>
          </a:xfrm>
          <a:prstGeom prst="rect">
            <a:avLst/>
          </a:prstGeom>
        </p:spPr>
        <p:txBody>
          <a:bodyPr>
            <a:normAutofit/>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dirty="0"/>
              <a:t>Autor</a:t>
            </a:r>
          </a:p>
        </p:txBody>
      </p:sp>
      <p:sp>
        <p:nvSpPr>
          <p:cNvPr id="15" name="Symbol zastępczy tekstu 14"/>
          <p:cNvSpPr>
            <a:spLocks noGrp="1"/>
          </p:cNvSpPr>
          <p:nvPr>
            <p:ph type="body" sz="quarter" idx="13" hasCustomPrompt="1"/>
          </p:nvPr>
        </p:nvSpPr>
        <p:spPr>
          <a:xfrm>
            <a:off x="3131840" y="411511"/>
            <a:ext cx="3744416" cy="288032"/>
          </a:xfrm>
          <a:prstGeom prst="rect">
            <a:avLst/>
          </a:prstGeom>
        </p:spPr>
        <p:txBody>
          <a:bodyPr>
            <a:noAutofit/>
          </a:bodyPr>
          <a:lstStyle>
            <a:lvl1pPr marL="0" indent="0" algn="r">
              <a:buNone/>
              <a:defRPr sz="1400">
                <a:solidFill>
                  <a:srgbClr val="00B0F0"/>
                </a:solidFill>
              </a:defRPr>
            </a:lvl1pPr>
          </a:lstStyle>
          <a:p>
            <a:r>
              <a:rPr lang="pl-PL" dirty="0"/>
              <a:t>Nazwa jednostki organizacyjnej Wód Polskich</a:t>
            </a:r>
          </a:p>
        </p:txBody>
      </p:sp>
      <p:sp>
        <p:nvSpPr>
          <p:cNvPr id="20" name="Symbol zastępczy tekstu 19"/>
          <p:cNvSpPr>
            <a:spLocks noGrp="1"/>
          </p:cNvSpPr>
          <p:nvPr>
            <p:ph type="body" sz="quarter" idx="14" hasCustomPrompt="1"/>
          </p:nvPr>
        </p:nvSpPr>
        <p:spPr>
          <a:xfrm>
            <a:off x="7020272" y="411510"/>
            <a:ext cx="1871662" cy="288032"/>
          </a:xfrm>
          <a:prstGeom prst="rect">
            <a:avLst/>
          </a:prstGeom>
        </p:spPr>
        <p:txBody>
          <a:bodyPr>
            <a:noAutofit/>
          </a:bodyPr>
          <a:lstStyle>
            <a:lvl1pPr marL="0" indent="0">
              <a:buNone/>
              <a:defRPr sz="1400">
                <a:solidFill>
                  <a:srgbClr val="00B0F0"/>
                </a:solidFill>
              </a:defRPr>
            </a:lvl1pPr>
            <a:lvl2pPr marL="457200" indent="0">
              <a:buNone/>
              <a:defRPr/>
            </a:lvl2pPr>
            <a:lvl3pPr marL="914400" indent="0">
              <a:buNone/>
              <a:defRPr/>
            </a:lvl3pPr>
            <a:lvl4pPr marL="1371600" indent="0">
              <a:buNone/>
              <a:defRPr/>
            </a:lvl4pPr>
            <a:lvl5pPr marL="1828800" indent="0">
              <a:buNone/>
              <a:defRPr/>
            </a:lvl5pPr>
          </a:lstStyle>
          <a:p>
            <a:r>
              <a:rPr lang="pl-PL" dirty="0"/>
              <a:t>data</a:t>
            </a:r>
          </a:p>
        </p:txBody>
      </p:sp>
    </p:spTree>
    <p:extLst>
      <p:ext uri="{BB962C8B-B14F-4D97-AF65-F5344CB8AC3E}">
        <p14:creationId xmlns:p14="http://schemas.microsoft.com/office/powerpoint/2010/main" val="406645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9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3600451"/>
            <a:ext cx="5486400" cy="425054"/>
          </a:xfrm>
          <a:prstGeom prst="rect">
            <a:avLst/>
          </a:prstGeo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1131589"/>
            <a:ext cx="5486400" cy="2414091"/>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dirty="0"/>
          </a:p>
        </p:txBody>
      </p:sp>
      <p:sp>
        <p:nvSpPr>
          <p:cNvPr id="4" name="Symbol zastępczy tekstu 3"/>
          <p:cNvSpPr>
            <a:spLocks noGrp="1"/>
          </p:cNvSpPr>
          <p:nvPr>
            <p:ph type="body" sz="half" idx="2"/>
          </p:nvPr>
        </p:nvSpPr>
        <p:spPr>
          <a:xfrm>
            <a:off x="1792288" y="4025506"/>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75F388A9-0E65-41E8-9D36-DD7EEA8547AB}" type="slidenum">
              <a:rPr lang="pl-PL" smtClean="0"/>
              <a:t>‹#›</a:t>
            </a:fld>
            <a:endParaRPr lang="pl-PL" dirty="0"/>
          </a:p>
        </p:txBody>
      </p:sp>
    </p:spTree>
    <p:extLst>
      <p:ext uri="{BB962C8B-B14F-4D97-AF65-F5344CB8AC3E}">
        <p14:creationId xmlns:p14="http://schemas.microsoft.com/office/powerpoint/2010/main" val="2864384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Układ niestandardowy">
    <p:spTree>
      <p:nvGrpSpPr>
        <p:cNvPr id="1" name=""/>
        <p:cNvGrpSpPr/>
        <p:nvPr/>
      </p:nvGrpSpPr>
      <p:grpSpPr>
        <a:xfrm>
          <a:off x="0" y="0"/>
          <a:ext cx="0" cy="0"/>
          <a:chOff x="0" y="0"/>
          <a:chExt cx="0" cy="0"/>
        </a:xfrm>
      </p:grpSpPr>
      <p:pic>
        <p:nvPicPr>
          <p:cNvPr id="11" name="Obraz 10"/>
          <p:cNvPicPr>
            <a:picLocks noChangeAspect="1"/>
          </p:cNvPicPr>
          <p:nvPr userDrawn="1"/>
        </p:nvPicPr>
        <p:blipFill rotWithShape="1">
          <a:blip r:embed="rId2" cstate="print">
            <a:extLst>
              <a:ext uri="{28A0092B-C50C-407E-A947-70E740481C1C}">
                <a14:useLocalDpi xmlns:a14="http://schemas.microsoft.com/office/drawing/2010/main" val="0"/>
              </a:ext>
            </a:extLst>
          </a:blip>
          <a:srcRect t="6179" r="14192" b="46792"/>
          <a:stretch/>
        </p:blipFill>
        <p:spPr>
          <a:xfrm>
            <a:off x="0" y="801823"/>
            <a:ext cx="9144000" cy="3264195"/>
          </a:xfrm>
          <a:prstGeom prst="rect">
            <a:avLst/>
          </a:prstGeom>
        </p:spPr>
      </p:pic>
      <p:sp>
        <p:nvSpPr>
          <p:cNvPr id="3" name="Symbol zastępczy daty 2"/>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4" name="Symbol zastępczy stopki 3"/>
          <p:cNvSpPr>
            <a:spLocks noGrp="1"/>
          </p:cNvSpPr>
          <p:nvPr>
            <p:ph type="ftr" sz="quarter" idx="11"/>
          </p:nvPr>
        </p:nvSpPr>
        <p:spPr/>
        <p:txBody>
          <a:bodyPr/>
          <a:lstStyle/>
          <a:p>
            <a:endParaRPr lang="pl-PL" dirty="0"/>
          </a:p>
        </p:txBody>
      </p:sp>
      <p:sp>
        <p:nvSpPr>
          <p:cNvPr id="5" name="Symbol zastępczy numeru slajdu 4"/>
          <p:cNvSpPr>
            <a:spLocks noGrp="1"/>
          </p:cNvSpPr>
          <p:nvPr>
            <p:ph type="sldNum" sz="quarter" idx="12"/>
          </p:nvPr>
        </p:nvSpPr>
        <p:spPr/>
        <p:txBody>
          <a:bodyPr/>
          <a:lstStyle/>
          <a:p>
            <a:fld id="{75F388A9-0E65-41E8-9D36-DD7EEA8547AB}" type="slidenum">
              <a:rPr lang="pl-PL" smtClean="0"/>
              <a:t>‹#›</a:t>
            </a:fld>
            <a:endParaRPr lang="pl-PL" dirty="0"/>
          </a:p>
        </p:txBody>
      </p:sp>
      <p:sp>
        <p:nvSpPr>
          <p:cNvPr id="7" name="Prostokąt 6"/>
          <p:cNvSpPr/>
          <p:nvPr userDrawn="1"/>
        </p:nvSpPr>
        <p:spPr>
          <a:xfrm>
            <a:off x="0" y="4066018"/>
            <a:ext cx="9144000" cy="1077482"/>
          </a:xfrm>
          <a:prstGeom prst="rect">
            <a:avLst/>
          </a:prstGeom>
          <a:solidFill>
            <a:srgbClr val="0087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8" name="Tytuł 1"/>
          <p:cNvSpPr txBox="1">
            <a:spLocks/>
          </p:cNvSpPr>
          <p:nvPr userDrawn="1"/>
        </p:nvSpPr>
        <p:spPr>
          <a:xfrm>
            <a:off x="179512" y="4066018"/>
            <a:ext cx="7772400" cy="642479"/>
          </a:xfrm>
          <a:prstGeom prst="rect">
            <a:avLst/>
          </a:prstGeom>
        </p:spPr>
        <p:txBody>
          <a:bodyPr>
            <a:normAutofit/>
          </a:bodyPr>
          <a:lstStyle>
            <a:lvl1pPr algn="l" defTabSz="914400" rtl="0" eaLnBrk="1" latinLnBrk="0" hangingPunct="1">
              <a:spcBef>
                <a:spcPct val="0"/>
              </a:spcBef>
              <a:buNone/>
              <a:defRPr sz="3200" kern="1200" baseline="0">
                <a:solidFill>
                  <a:schemeClr val="bg1"/>
                </a:solidFill>
                <a:latin typeface="+mj-lt"/>
                <a:ea typeface="+mj-ea"/>
                <a:cs typeface="+mj-cs"/>
              </a:defRPr>
            </a:lvl1pPr>
          </a:lstStyle>
          <a:p>
            <a:r>
              <a:rPr lang="pl-PL" dirty="0"/>
              <a:t>Dziękuję</a:t>
            </a:r>
            <a:r>
              <a:rPr lang="pl-PL" baseline="0" dirty="0"/>
              <a:t> za uwagę</a:t>
            </a:r>
            <a:endParaRPr lang="pl-PL" dirty="0"/>
          </a:p>
        </p:txBody>
      </p:sp>
      <p:sp>
        <p:nvSpPr>
          <p:cNvPr id="9" name="Podtytuł 2"/>
          <p:cNvSpPr>
            <a:spLocks noGrp="1"/>
          </p:cNvSpPr>
          <p:nvPr>
            <p:ph type="subTitle" idx="1" hasCustomPrompt="1"/>
          </p:nvPr>
        </p:nvSpPr>
        <p:spPr>
          <a:xfrm>
            <a:off x="0" y="4587974"/>
            <a:ext cx="6300192" cy="360040"/>
          </a:xfrm>
          <a:prstGeom prst="rect">
            <a:avLst/>
          </a:prstGeom>
        </p:spPr>
        <p:txBody>
          <a:bodyPr>
            <a:noAutofit/>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dirty="0"/>
              <a:t>Autor, Kontakt do autora</a:t>
            </a:r>
          </a:p>
          <a:p>
            <a:endParaRPr lang="pl-PL" dirty="0"/>
          </a:p>
        </p:txBody>
      </p:sp>
    </p:spTree>
    <p:extLst>
      <p:ext uri="{BB962C8B-B14F-4D97-AF65-F5344CB8AC3E}">
        <p14:creationId xmlns:p14="http://schemas.microsoft.com/office/powerpoint/2010/main" val="2057928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ytuł i zawartość">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8" y="2006600"/>
            <a:ext cx="7408333" cy="2588022"/>
          </a:xfrm>
          <a:prstGeom prst="rect">
            <a:avLst/>
          </a:prstGeo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9/5/2020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61CEE893-7597-44B0-AB58-024718FBA1AA}" type="slidenum">
              <a:rPr lang="en-US" smtClean="0"/>
              <a:pPr>
                <a:defRPr/>
              </a:pPr>
              <a:t>‹#›</a:t>
            </a:fld>
            <a:endParaRPr lang="en-US" dirty="0"/>
          </a:p>
        </p:txBody>
      </p:sp>
      <p:sp>
        <p:nvSpPr>
          <p:cNvPr id="7" name="Title 6"/>
          <p:cNvSpPr>
            <a:spLocks noGrp="1"/>
          </p:cNvSpPr>
          <p:nvPr>
            <p:ph type="title"/>
          </p:nvPr>
        </p:nvSpPr>
        <p:spPr>
          <a:xfrm>
            <a:off x="457200" y="253746"/>
            <a:ext cx="8229600" cy="939546"/>
          </a:xfrm>
          <a:prstGeom prst="rect">
            <a:avLst/>
          </a:prstGeom>
        </p:spPr>
        <p:txBody>
          <a:bodyPr/>
          <a:lstStyle/>
          <a:p>
            <a:r>
              <a:rPr lang="pl-PL"/>
              <a:t>Kliknij, aby edytować styl</a:t>
            </a:r>
            <a:endParaRPr lang="en-US"/>
          </a:p>
        </p:txBody>
      </p:sp>
    </p:spTree>
    <p:extLst>
      <p:ext uri="{BB962C8B-B14F-4D97-AF65-F5344CB8AC3E}">
        <p14:creationId xmlns:p14="http://schemas.microsoft.com/office/powerpoint/2010/main" val="1281856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aj tytułowy 2">
    <p:spTree>
      <p:nvGrpSpPr>
        <p:cNvPr id="1" name=""/>
        <p:cNvGrpSpPr/>
        <p:nvPr/>
      </p:nvGrpSpPr>
      <p:grpSpPr>
        <a:xfrm>
          <a:off x="0" y="0"/>
          <a:ext cx="0" cy="0"/>
          <a:chOff x="0" y="0"/>
          <a:chExt cx="0" cy="0"/>
        </a:xfrm>
      </p:grpSpPr>
      <p:pic>
        <p:nvPicPr>
          <p:cNvPr id="13" name="Picture 2" descr="W:\kzgw\_2015 Swiateczno-Noworoczny Plebiscyt na ulubione zdjecie w ramach konkursu WODA WOKOL NAS\DO_Jesień_Liść_jpg.jpg"/>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rcRect/>
          <a:stretch/>
        </p:blipFill>
        <p:spPr bwMode="auto">
          <a:xfrm>
            <a:off x="1" y="1134136"/>
            <a:ext cx="9144000" cy="2673866"/>
          </a:xfrm>
          <a:prstGeom prst="rect">
            <a:avLst/>
          </a:prstGeom>
          <a:noFill/>
          <a:extLst>
            <a:ext uri="{909E8E84-426E-40DD-AFC4-6F175D3DCCD1}">
              <a14:hiddenFill xmlns:a14="http://schemas.microsoft.com/office/drawing/2010/main">
                <a:solidFill>
                  <a:srgbClr val="FFFFFF"/>
                </a:solidFill>
              </a14:hiddenFill>
            </a:ext>
          </a:extLst>
        </p:spPr>
      </p:pic>
      <p:sp>
        <p:nvSpPr>
          <p:cNvPr id="4" name="Symbol zastępczy daty 3"/>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75F388A9-0E65-41E8-9D36-DD7EEA8547AB}" type="slidenum">
              <a:rPr lang="pl-PL" smtClean="0"/>
              <a:t>‹#›</a:t>
            </a:fld>
            <a:endParaRPr lang="pl-PL" dirty="0"/>
          </a:p>
        </p:txBody>
      </p:sp>
      <p:sp>
        <p:nvSpPr>
          <p:cNvPr id="7" name="Prostokąt 6"/>
          <p:cNvSpPr/>
          <p:nvPr userDrawn="1"/>
        </p:nvSpPr>
        <p:spPr>
          <a:xfrm>
            <a:off x="0" y="3596394"/>
            <a:ext cx="9144000" cy="1547106"/>
          </a:xfrm>
          <a:prstGeom prst="rect">
            <a:avLst/>
          </a:prstGeom>
          <a:solidFill>
            <a:srgbClr val="0087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0" name="Podtytuł 2"/>
          <p:cNvSpPr>
            <a:spLocks noGrp="1"/>
          </p:cNvSpPr>
          <p:nvPr>
            <p:ph type="subTitle" idx="13" hasCustomPrompt="1"/>
          </p:nvPr>
        </p:nvSpPr>
        <p:spPr>
          <a:xfrm>
            <a:off x="166753" y="4495888"/>
            <a:ext cx="6300192" cy="593204"/>
          </a:xfrm>
          <a:prstGeom prst="rect">
            <a:avLst/>
          </a:prstGeom>
        </p:spPr>
        <p:txBody>
          <a:bodyPr>
            <a:normAutofit/>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dirty="0"/>
              <a:t>Autor</a:t>
            </a:r>
          </a:p>
        </p:txBody>
      </p:sp>
      <p:sp>
        <p:nvSpPr>
          <p:cNvPr id="11" name="Symbol zastępczy tekstu 14"/>
          <p:cNvSpPr>
            <a:spLocks noGrp="1"/>
          </p:cNvSpPr>
          <p:nvPr>
            <p:ph type="body" sz="quarter" idx="14" hasCustomPrompt="1"/>
          </p:nvPr>
        </p:nvSpPr>
        <p:spPr>
          <a:xfrm>
            <a:off x="3131840" y="411511"/>
            <a:ext cx="3744416" cy="288032"/>
          </a:xfrm>
          <a:prstGeom prst="rect">
            <a:avLst/>
          </a:prstGeom>
        </p:spPr>
        <p:txBody>
          <a:bodyPr>
            <a:noAutofit/>
          </a:bodyPr>
          <a:lstStyle>
            <a:lvl1pPr marL="0" indent="0" algn="r">
              <a:buNone/>
              <a:defRPr sz="1400">
                <a:solidFill>
                  <a:srgbClr val="00B0F0"/>
                </a:solidFill>
              </a:defRPr>
            </a:lvl1pPr>
          </a:lstStyle>
          <a:p>
            <a:r>
              <a:rPr lang="pl-PL" dirty="0"/>
              <a:t>Nazwa jednostki organizacyjnej Wód Polskich</a:t>
            </a:r>
          </a:p>
        </p:txBody>
      </p:sp>
      <p:sp>
        <p:nvSpPr>
          <p:cNvPr id="12" name="Symbol zastępczy tekstu 19"/>
          <p:cNvSpPr>
            <a:spLocks noGrp="1"/>
          </p:cNvSpPr>
          <p:nvPr>
            <p:ph type="body" sz="quarter" idx="15" hasCustomPrompt="1"/>
          </p:nvPr>
        </p:nvSpPr>
        <p:spPr>
          <a:xfrm>
            <a:off x="7020272" y="411510"/>
            <a:ext cx="1871662" cy="288032"/>
          </a:xfrm>
          <a:prstGeom prst="rect">
            <a:avLst/>
          </a:prstGeom>
        </p:spPr>
        <p:txBody>
          <a:bodyPr>
            <a:noAutofit/>
          </a:bodyPr>
          <a:lstStyle>
            <a:lvl1pPr marL="0" indent="0">
              <a:buNone/>
              <a:defRPr sz="1400">
                <a:solidFill>
                  <a:srgbClr val="00B0F0"/>
                </a:solidFill>
              </a:defRPr>
            </a:lvl1pPr>
            <a:lvl2pPr marL="457200" indent="0">
              <a:buNone/>
              <a:defRPr/>
            </a:lvl2pPr>
            <a:lvl3pPr marL="914400" indent="0">
              <a:buNone/>
              <a:defRPr/>
            </a:lvl3pPr>
            <a:lvl4pPr marL="1371600" indent="0">
              <a:buNone/>
              <a:defRPr/>
            </a:lvl4pPr>
            <a:lvl5pPr marL="1828800" indent="0">
              <a:buNone/>
              <a:defRPr/>
            </a:lvl5pPr>
          </a:lstStyle>
          <a:p>
            <a:r>
              <a:rPr lang="pl-PL" dirty="0"/>
              <a:t>data</a:t>
            </a:r>
          </a:p>
        </p:txBody>
      </p:sp>
      <p:sp>
        <p:nvSpPr>
          <p:cNvPr id="14" name="Tytuł 1"/>
          <p:cNvSpPr>
            <a:spLocks noGrp="1"/>
          </p:cNvSpPr>
          <p:nvPr>
            <p:ph type="ctrTitle" hasCustomPrompt="1"/>
          </p:nvPr>
        </p:nvSpPr>
        <p:spPr>
          <a:xfrm>
            <a:off x="179512" y="3749036"/>
            <a:ext cx="7772400" cy="642479"/>
          </a:xfrm>
          <a:prstGeom prst="rect">
            <a:avLst/>
          </a:prstGeom>
        </p:spPr>
        <p:txBody>
          <a:bodyPr>
            <a:normAutofit/>
          </a:bodyPr>
          <a:lstStyle>
            <a:lvl1pPr algn="l">
              <a:defRPr sz="3200" baseline="0">
                <a:solidFill>
                  <a:schemeClr val="bg1"/>
                </a:solidFill>
              </a:defRPr>
            </a:lvl1pPr>
          </a:lstStyle>
          <a:p>
            <a:r>
              <a:rPr lang="pl-PL" dirty="0"/>
              <a:t>Tytuł prezentacji</a:t>
            </a:r>
          </a:p>
        </p:txBody>
      </p:sp>
    </p:spTree>
    <p:extLst>
      <p:ext uri="{BB962C8B-B14F-4D97-AF65-F5344CB8AC3E}">
        <p14:creationId xmlns:p14="http://schemas.microsoft.com/office/powerpoint/2010/main" val="1239350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ajd tytułowy 3">
    <p:spTree>
      <p:nvGrpSpPr>
        <p:cNvPr id="1" name=""/>
        <p:cNvGrpSpPr/>
        <p:nvPr/>
      </p:nvGrpSpPr>
      <p:grpSpPr>
        <a:xfrm>
          <a:off x="0" y="0"/>
          <a:ext cx="0" cy="0"/>
          <a:chOff x="0" y="0"/>
          <a:chExt cx="0" cy="0"/>
        </a:xfrm>
      </p:grpSpPr>
      <p:sp>
        <p:nvSpPr>
          <p:cNvPr id="4" name="Symbol zastępczy daty 3"/>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75F388A9-0E65-41E8-9D36-DD7EEA8547AB}" type="slidenum">
              <a:rPr lang="pl-PL" smtClean="0"/>
              <a:t>‹#›</a:t>
            </a:fld>
            <a:endParaRPr lang="pl-PL" dirty="0"/>
          </a:p>
        </p:txBody>
      </p:sp>
      <p:sp>
        <p:nvSpPr>
          <p:cNvPr id="7" name="Prostokąt 6"/>
          <p:cNvSpPr/>
          <p:nvPr userDrawn="1"/>
        </p:nvSpPr>
        <p:spPr>
          <a:xfrm>
            <a:off x="1488" y="3596394"/>
            <a:ext cx="9144000" cy="1547106"/>
          </a:xfrm>
          <a:prstGeom prst="rect">
            <a:avLst/>
          </a:prstGeom>
          <a:solidFill>
            <a:srgbClr val="0087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0" name="Podtytuł 2"/>
          <p:cNvSpPr>
            <a:spLocks noGrp="1"/>
          </p:cNvSpPr>
          <p:nvPr>
            <p:ph type="subTitle" idx="13" hasCustomPrompt="1"/>
          </p:nvPr>
        </p:nvSpPr>
        <p:spPr>
          <a:xfrm>
            <a:off x="166753" y="4495888"/>
            <a:ext cx="6300192" cy="593204"/>
          </a:xfrm>
          <a:prstGeom prst="rect">
            <a:avLst/>
          </a:prstGeom>
        </p:spPr>
        <p:txBody>
          <a:bodyPr>
            <a:normAutofit/>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dirty="0"/>
              <a:t>Autor</a:t>
            </a:r>
          </a:p>
        </p:txBody>
      </p:sp>
      <p:sp>
        <p:nvSpPr>
          <p:cNvPr id="11" name="Symbol zastępczy tekstu 14"/>
          <p:cNvSpPr>
            <a:spLocks noGrp="1"/>
          </p:cNvSpPr>
          <p:nvPr>
            <p:ph type="body" sz="quarter" idx="14" hasCustomPrompt="1"/>
          </p:nvPr>
        </p:nvSpPr>
        <p:spPr>
          <a:xfrm>
            <a:off x="3131840" y="411511"/>
            <a:ext cx="3744416" cy="288032"/>
          </a:xfrm>
          <a:prstGeom prst="rect">
            <a:avLst/>
          </a:prstGeom>
        </p:spPr>
        <p:txBody>
          <a:bodyPr>
            <a:noAutofit/>
          </a:bodyPr>
          <a:lstStyle>
            <a:lvl1pPr marL="0" indent="0" algn="r">
              <a:buNone/>
              <a:defRPr sz="1400">
                <a:solidFill>
                  <a:srgbClr val="00B0F0"/>
                </a:solidFill>
              </a:defRPr>
            </a:lvl1pPr>
          </a:lstStyle>
          <a:p>
            <a:r>
              <a:rPr lang="pl-PL" dirty="0"/>
              <a:t>Nazwa jednostki organizacyjnej Wód Polskich</a:t>
            </a:r>
          </a:p>
        </p:txBody>
      </p:sp>
      <p:pic>
        <p:nvPicPr>
          <p:cNvPr id="13" name="Picture 2" descr="W:\kzgw\_2015 Swiateczno-Noworoczny Plebiscyt na ulubione zdjecie w ramach konkursu WODA WOKOL NAS\PP_Lato_Przystań w Chałupach.jpg"/>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colorTemperature colorTemp="5300"/>
                    </a14:imgEffect>
                    <a14:imgEffect>
                      <a14:saturation sat="200000"/>
                    </a14:imgEffect>
                  </a14:imgLayer>
                </a14:imgProps>
              </a:ext>
              <a:ext uri="{28A0092B-C50C-407E-A947-70E740481C1C}">
                <a14:useLocalDpi xmlns:a14="http://schemas.microsoft.com/office/drawing/2010/main"/>
              </a:ext>
            </a:extLst>
          </a:blip>
          <a:srcRect/>
          <a:stretch/>
        </p:blipFill>
        <p:spPr bwMode="auto">
          <a:xfrm>
            <a:off x="0" y="1088342"/>
            <a:ext cx="9144000" cy="2508052"/>
          </a:xfrm>
          <a:prstGeom prst="rect">
            <a:avLst/>
          </a:prstGeom>
          <a:noFill/>
          <a:extLst>
            <a:ext uri="{909E8E84-426E-40DD-AFC4-6F175D3DCCD1}">
              <a14:hiddenFill xmlns:a14="http://schemas.microsoft.com/office/drawing/2010/main">
                <a:solidFill>
                  <a:srgbClr val="FFFFFF"/>
                </a:solidFill>
              </a14:hiddenFill>
            </a:ext>
          </a:extLst>
        </p:spPr>
      </p:pic>
      <p:sp>
        <p:nvSpPr>
          <p:cNvPr id="12" name="Symbol zastępczy tekstu 19"/>
          <p:cNvSpPr>
            <a:spLocks noGrp="1"/>
          </p:cNvSpPr>
          <p:nvPr>
            <p:ph type="body" sz="quarter" idx="15" hasCustomPrompt="1"/>
          </p:nvPr>
        </p:nvSpPr>
        <p:spPr>
          <a:xfrm>
            <a:off x="7020272" y="411510"/>
            <a:ext cx="1871662" cy="288032"/>
          </a:xfrm>
          <a:prstGeom prst="rect">
            <a:avLst/>
          </a:prstGeom>
        </p:spPr>
        <p:txBody>
          <a:bodyPr>
            <a:noAutofit/>
          </a:bodyPr>
          <a:lstStyle>
            <a:lvl1pPr marL="0" indent="0">
              <a:buNone/>
              <a:defRPr sz="1400">
                <a:solidFill>
                  <a:srgbClr val="00B0F0"/>
                </a:solidFill>
              </a:defRPr>
            </a:lvl1pPr>
            <a:lvl2pPr marL="457200" indent="0">
              <a:buNone/>
              <a:defRPr/>
            </a:lvl2pPr>
            <a:lvl3pPr marL="914400" indent="0">
              <a:buNone/>
              <a:defRPr/>
            </a:lvl3pPr>
            <a:lvl4pPr marL="1371600" indent="0">
              <a:buNone/>
              <a:defRPr/>
            </a:lvl4pPr>
            <a:lvl5pPr marL="1828800" indent="0">
              <a:buNone/>
              <a:defRPr/>
            </a:lvl5pPr>
          </a:lstStyle>
          <a:p>
            <a:r>
              <a:rPr lang="pl-PL" dirty="0"/>
              <a:t>data</a:t>
            </a:r>
          </a:p>
        </p:txBody>
      </p:sp>
      <p:sp>
        <p:nvSpPr>
          <p:cNvPr id="14" name="Tytuł 1"/>
          <p:cNvSpPr txBox="1">
            <a:spLocks/>
          </p:cNvSpPr>
          <p:nvPr userDrawn="1"/>
        </p:nvSpPr>
        <p:spPr>
          <a:xfrm>
            <a:off x="179512" y="3749036"/>
            <a:ext cx="7772400" cy="642479"/>
          </a:xfrm>
          <a:prstGeom prst="rect">
            <a:avLst/>
          </a:prstGeom>
        </p:spPr>
        <p:txBody>
          <a:bodyPr>
            <a:normAutofit/>
          </a:bodyPr>
          <a:lstStyle>
            <a:lvl1pPr algn="l" defTabSz="914400" rtl="0" eaLnBrk="1" latinLnBrk="0" hangingPunct="1">
              <a:spcBef>
                <a:spcPct val="0"/>
              </a:spcBef>
              <a:buNone/>
              <a:defRPr sz="3200" kern="1200" baseline="0">
                <a:solidFill>
                  <a:schemeClr val="bg1"/>
                </a:solidFill>
                <a:latin typeface="+mj-lt"/>
                <a:ea typeface="+mj-ea"/>
                <a:cs typeface="+mj-cs"/>
              </a:defRPr>
            </a:lvl1pPr>
          </a:lstStyle>
          <a:p>
            <a:endParaRPr lang="pl-PL" dirty="0"/>
          </a:p>
        </p:txBody>
      </p:sp>
      <p:sp>
        <p:nvSpPr>
          <p:cNvPr id="15" name="Tytuł 1"/>
          <p:cNvSpPr>
            <a:spLocks noGrp="1"/>
          </p:cNvSpPr>
          <p:nvPr>
            <p:ph type="ctrTitle" hasCustomPrompt="1"/>
          </p:nvPr>
        </p:nvSpPr>
        <p:spPr>
          <a:xfrm>
            <a:off x="179512" y="3774163"/>
            <a:ext cx="7772400" cy="642479"/>
          </a:xfrm>
          <a:prstGeom prst="rect">
            <a:avLst/>
          </a:prstGeom>
        </p:spPr>
        <p:txBody>
          <a:bodyPr>
            <a:normAutofit/>
          </a:bodyPr>
          <a:lstStyle>
            <a:lvl1pPr algn="l">
              <a:defRPr sz="3200" baseline="0">
                <a:solidFill>
                  <a:schemeClr val="bg1"/>
                </a:solidFill>
              </a:defRPr>
            </a:lvl1pPr>
          </a:lstStyle>
          <a:p>
            <a:r>
              <a:rPr lang="pl-PL" dirty="0"/>
              <a:t>Tytuł prezentacji</a:t>
            </a:r>
          </a:p>
        </p:txBody>
      </p:sp>
    </p:spTree>
    <p:extLst>
      <p:ext uri="{BB962C8B-B14F-4D97-AF65-F5344CB8AC3E}">
        <p14:creationId xmlns:p14="http://schemas.microsoft.com/office/powerpoint/2010/main" val="4160553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gólny">
    <p:spTree>
      <p:nvGrpSpPr>
        <p:cNvPr id="1" name=""/>
        <p:cNvGrpSpPr/>
        <p:nvPr/>
      </p:nvGrpSpPr>
      <p:grpSpPr>
        <a:xfrm>
          <a:off x="0" y="0"/>
          <a:ext cx="0" cy="0"/>
          <a:chOff x="0" y="0"/>
          <a:chExt cx="0" cy="0"/>
        </a:xfrm>
      </p:grpSpPr>
      <p:sp>
        <p:nvSpPr>
          <p:cNvPr id="2" name="Tytuł 1"/>
          <p:cNvSpPr>
            <a:spLocks noGrp="1"/>
          </p:cNvSpPr>
          <p:nvPr>
            <p:ph type="title" hasCustomPrompt="1"/>
          </p:nvPr>
        </p:nvSpPr>
        <p:spPr>
          <a:xfrm>
            <a:off x="2627784" y="205979"/>
            <a:ext cx="6059016" cy="421555"/>
          </a:xfrm>
          <a:prstGeom prst="rect">
            <a:avLst/>
          </a:prstGeom>
        </p:spPr>
        <p:txBody>
          <a:bodyPr/>
          <a:lstStyle>
            <a:lvl1pPr algn="r">
              <a:defRPr sz="2400">
                <a:solidFill>
                  <a:srgbClr val="0070C0"/>
                </a:solidFill>
              </a:defRPr>
            </a:lvl1pPr>
          </a:lstStyle>
          <a:p>
            <a:r>
              <a:rPr lang="pl-PL" dirty="0"/>
              <a:t>Tytuł slajdu</a:t>
            </a:r>
          </a:p>
        </p:txBody>
      </p:sp>
      <p:sp>
        <p:nvSpPr>
          <p:cNvPr id="3" name="Symbol zastępczy daty 2"/>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4" name="Symbol zastępczy stopki 3"/>
          <p:cNvSpPr>
            <a:spLocks noGrp="1"/>
          </p:cNvSpPr>
          <p:nvPr>
            <p:ph type="ftr" sz="quarter" idx="11"/>
          </p:nvPr>
        </p:nvSpPr>
        <p:spPr/>
        <p:txBody>
          <a:bodyPr/>
          <a:lstStyle/>
          <a:p>
            <a:endParaRPr lang="pl-PL" dirty="0"/>
          </a:p>
        </p:txBody>
      </p:sp>
      <p:sp>
        <p:nvSpPr>
          <p:cNvPr id="7" name="Symbol zastępczy tekstu 6"/>
          <p:cNvSpPr>
            <a:spLocks noGrp="1"/>
          </p:cNvSpPr>
          <p:nvPr>
            <p:ph type="body" sz="quarter" idx="13"/>
          </p:nvPr>
        </p:nvSpPr>
        <p:spPr>
          <a:xfrm>
            <a:off x="107504" y="1347614"/>
            <a:ext cx="8712200" cy="1656184"/>
          </a:xfrm>
          <a:prstGeom prst="rect">
            <a:avLst/>
          </a:prstGeom>
        </p:spPr>
        <p:txBody>
          <a:bodyPr/>
          <a:lstStyle>
            <a:lvl1pPr>
              <a:defRPr sz="2400"/>
            </a:lvl1pPr>
            <a:lvl2pPr>
              <a:defRPr sz="2000"/>
            </a:lvl2pPr>
            <a:lvl3pPr>
              <a:defRPr sz="1800"/>
            </a:lvl3pPr>
            <a:lvl4pPr>
              <a:defRPr sz="1600"/>
            </a:lvl4pPr>
            <a:lvl5pPr>
              <a:defRPr sz="1600"/>
            </a:lvl5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9" name="Symbol zastępczy tekstu 8"/>
          <p:cNvSpPr>
            <a:spLocks noGrp="1"/>
          </p:cNvSpPr>
          <p:nvPr>
            <p:ph type="body" sz="quarter" idx="14" hasCustomPrompt="1"/>
          </p:nvPr>
        </p:nvSpPr>
        <p:spPr>
          <a:xfrm>
            <a:off x="5580063" y="627063"/>
            <a:ext cx="3096393" cy="431800"/>
          </a:xfrm>
          <a:prstGeom prst="rect">
            <a:avLst/>
          </a:prstGeom>
        </p:spPr>
        <p:txBody>
          <a:bodyPr/>
          <a:lstStyle>
            <a:lvl1pPr marL="0" indent="0" algn="r">
              <a:buNone/>
              <a:defRPr sz="2000">
                <a:solidFill>
                  <a:srgbClr val="00B0F0"/>
                </a:solidFill>
              </a:defRPr>
            </a:lvl1pPr>
          </a:lstStyle>
          <a:p>
            <a:pPr lvl="0"/>
            <a:r>
              <a:rPr lang="pl-PL" dirty="0"/>
              <a:t>Podtytuł</a:t>
            </a:r>
          </a:p>
        </p:txBody>
      </p:sp>
      <p:pic>
        <p:nvPicPr>
          <p:cNvPr id="10" name="Picture 2" descr="W:\kzgw\_2015 Swiateczno-Noworoczny Plebiscyt na ulubione zdjecie w ramach konkursu WODA WOKOL NAS\ZN_Lato_Koniec lata nad Zalewem Zegrzyński.jpg"/>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colorTemperature colorTemp="4700"/>
                    </a14:imgEffect>
                    <a14:imgEffect>
                      <a14:saturation sat="200000"/>
                    </a14:imgEffect>
                  </a14:imgLayer>
                </a14:imgProps>
              </a:ext>
              <a:ext uri="{28A0092B-C50C-407E-A947-70E740481C1C}">
                <a14:useLocalDpi xmlns:a14="http://schemas.microsoft.com/office/drawing/2010/main"/>
              </a:ext>
            </a:extLst>
          </a:blip>
          <a:srcRect t="14842" b="20878"/>
          <a:stretch/>
        </p:blipFill>
        <p:spPr bwMode="auto">
          <a:xfrm>
            <a:off x="0" y="3147814"/>
            <a:ext cx="9144000" cy="1533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377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gólny 2">
    <p:spTree>
      <p:nvGrpSpPr>
        <p:cNvPr id="1" name=""/>
        <p:cNvGrpSpPr/>
        <p:nvPr/>
      </p:nvGrpSpPr>
      <p:grpSpPr>
        <a:xfrm>
          <a:off x="0" y="0"/>
          <a:ext cx="0" cy="0"/>
          <a:chOff x="0" y="0"/>
          <a:chExt cx="0" cy="0"/>
        </a:xfrm>
      </p:grpSpPr>
      <p:sp>
        <p:nvSpPr>
          <p:cNvPr id="2" name="Tytuł 1"/>
          <p:cNvSpPr>
            <a:spLocks noGrp="1"/>
          </p:cNvSpPr>
          <p:nvPr>
            <p:ph type="title" hasCustomPrompt="1"/>
          </p:nvPr>
        </p:nvSpPr>
        <p:spPr>
          <a:xfrm>
            <a:off x="2627784" y="205979"/>
            <a:ext cx="6059016" cy="421555"/>
          </a:xfrm>
          <a:prstGeom prst="rect">
            <a:avLst/>
          </a:prstGeom>
        </p:spPr>
        <p:txBody>
          <a:bodyPr/>
          <a:lstStyle>
            <a:lvl1pPr algn="r">
              <a:defRPr sz="2400">
                <a:solidFill>
                  <a:srgbClr val="0070C0"/>
                </a:solidFill>
              </a:defRPr>
            </a:lvl1pPr>
          </a:lstStyle>
          <a:p>
            <a:r>
              <a:rPr lang="pl-PL" dirty="0"/>
              <a:t>Tytuł slajdu</a:t>
            </a:r>
          </a:p>
        </p:txBody>
      </p:sp>
      <p:sp>
        <p:nvSpPr>
          <p:cNvPr id="3" name="Symbol zastępczy daty 2"/>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4" name="Symbol zastępczy stopki 3"/>
          <p:cNvSpPr>
            <a:spLocks noGrp="1"/>
          </p:cNvSpPr>
          <p:nvPr>
            <p:ph type="ftr" sz="quarter" idx="11"/>
          </p:nvPr>
        </p:nvSpPr>
        <p:spPr/>
        <p:txBody>
          <a:bodyPr/>
          <a:lstStyle/>
          <a:p>
            <a:endParaRPr lang="pl-PL" dirty="0"/>
          </a:p>
        </p:txBody>
      </p:sp>
      <p:sp>
        <p:nvSpPr>
          <p:cNvPr id="7" name="Symbol zastępczy tekstu 6"/>
          <p:cNvSpPr>
            <a:spLocks noGrp="1"/>
          </p:cNvSpPr>
          <p:nvPr>
            <p:ph type="body" sz="quarter" idx="13"/>
          </p:nvPr>
        </p:nvSpPr>
        <p:spPr>
          <a:xfrm>
            <a:off x="107504" y="1347614"/>
            <a:ext cx="8712200" cy="3168352"/>
          </a:xfrm>
          <a:prstGeom prst="rect">
            <a:avLst/>
          </a:prstGeom>
        </p:spPr>
        <p:txBody>
          <a:bodyPr/>
          <a:lstStyle>
            <a:lvl1pPr>
              <a:defRPr sz="2400"/>
            </a:lvl1pPr>
            <a:lvl2pPr>
              <a:defRPr sz="2000"/>
            </a:lvl2pPr>
            <a:lvl3pPr>
              <a:defRPr sz="1800"/>
            </a:lvl3pPr>
            <a:lvl4pPr>
              <a:defRPr sz="1600"/>
            </a:lvl4pPr>
            <a:lvl5pPr>
              <a:defRPr sz="1600"/>
            </a:lvl5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9" name="Symbol zastępczy tekstu 8"/>
          <p:cNvSpPr>
            <a:spLocks noGrp="1"/>
          </p:cNvSpPr>
          <p:nvPr>
            <p:ph type="body" sz="quarter" idx="14" hasCustomPrompt="1"/>
          </p:nvPr>
        </p:nvSpPr>
        <p:spPr>
          <a:xfrm>
            <a:off x="5580063" y="627063"/>
            <a:ext cx="3096393" cy="431800"/>
          </a:xfrm>
          <a:prstGeom prst="rect">
            <a:avLst/>
          </a:prstGeom>
        </p:spPr>
        <p:txBody>
          <a:bodyPr/>
          <a:lstStyle>
            <a:lvl1pPr marL="0" indent="0" algn="r">
              <a:buNone/>
              <a:defRPr sz="2000">
                <a:solidFill>
                  <a:srgbClr val="00B0F0"/>
                </a:solidFill>
              </a:defRPr>
            </a:lvl1pPr>
          </a:lstStyle>
          <a:p>
            <a:pPr lvl="0"/>
            <a:r>
              <a:rPr lang="pl-PL" dirty="0"/>
              <a:t>Podtytuł</a:t>
            </a:r>
          </a:p>
        </p:txBody>
      </p:sp>
    </p:spTree>
    <p:extLst>
      <p:ext uri="{BB962C8B-B14F-4D97-AF65-F5344CB8AC3E}">
        <p14:creationId xmlns:p14="http://schemas.microsoft.com/office/powerpoint/2010/main" val="1327950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wa elementy zawartości">
    <p:spTree>
      <p:nvGrpSpPr>
        <p:cNvPr id="1" name=""/>
        <p:cNvGrpSpPr/>
        <p:nvPr/>
      </p:nvGrpSpPr>
      <p:grpSpPr>
        <a:xfrm>
          <a:off x="0" y="0"/>
          <a:ext cx="0" cy="0"/>
          <a:chOff x="0" y="0"/>
          <a:chExt cx="0" cy="0"/>
        </a:xfrm>
      </p:grpSpPr>
      <p:sp>
        <p:nvSpPr>
          <p:cNvPr id="3" name="Symbol zastępczy zawartości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75F388A9-0E65-41E8-9D36-DD7EEA8547AB}" type="slidenum">
              <a:rPr lang="pl-PL" smtClean="0"/>
              <a:t>‹#›</a:t>
            </a:fld>
            <a:endParaRPr lang="pl-PL" dirty="0"/>
          </a:p>
        </p:txBody>
      </p:sp>
      <p:sp>
        <p:nvSpPr>
          <p:cNvPr id="8" name="Tytuł 1"/>
          <p:cNvSpPr>
            <a:spLocks noGrp="1"/>
          </p:cNvSpPr>
          <p:nvPr>
            <p:ph type="title" hasCustomPrompt="1"/>
          </p:nvPr>
        </p:nvSpPr>
        <p:spPr>
          <a:xfrm>
            <a:off x="2627784" y="205979"/>
            <a:ext cx="6059016" cy="421555"/>
          </a:xfrm>
          <a:prstGeom prst="rect">
            <a:avLst/>
          </a:prstGeom>
        </p:spPr>
        <p:txBody>
          <a:bodyPr/>
          <a:lstStyle>
            <a:lvl1pPr algn="r">
              <a:defRPr sz="2400">
                <a:solidFill>
                  <a:srgbClr val="0070C0"/>
                </a:solidFill>
              </a:defRPr>
            </a:lvl1pPr>
          </a:lstStyle>
          <a:p>
            <a:r>
              <a:rPr lang="pl-PL" dirty="0"/>
              <a:t>Tytuł slajdu</a:t>
            </a:r>
          </a:p>
        </p:txBody>
      </p:sp>
      <p:sp>
        <p:nvSpPr>
          <p:cNvPr id="9" name="Symbol zastępczy tekstu 8"/>
          <p:cNvSpPr>
            <a:spLocks noGrp="1"/>
          </p:cNvSpPr>
          <p:nvPr>
            <p:ph type="body" sz="quarter" idx="14" hasCustomPrompt="1"/>
          </p:nvPr>
        </p:nvSpPr>
        <p:spPr>
          <a:xfrm>
            <a:off x="5580063" y="627063"/>
            <a:ext cx="3096393" cy="431800"/>
          </a:xfrm>
          <a:prstGeom prst="rect">
            <a:avLst/>
          </a:prstGeom>
        </p:spPr>
        <p:txBody>
          <a:bodyPr/>
          <a:lstStyle>
            <a:lvl1pPr marL="0" indent="0" algn="r">
              <a:buNone/>
              <a:defRPr sz="2000">
                <a:solidFill>
                  <a:srgbClr val="00B0F0"/>
                </a:solidFill>
              </a:defRPr>
            </a:lvl1pPr>
          </a:lstStyle>
          <a:p>
            <a:pPr lvl="0"/>
            <a:r>
              <a:rPr lang="pl-PL" dirty="0"/>
              <a:t>Podtytuł</a:t>
            </a:r>
          </a:p>
        </p:txBody>
      </p:sp>
    </p:spTree>
    <p:extLst>
      <p:ext uri="{BB962C8B-B14F-4D97-AF65-F5344CB8AC3E}">
        <p14:creationId xmlns:p14="http://schemas.microsoft.com/office/powerpoint/2010/main" val="2163101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3" name="Symbol zastępczy stopki 2"/>
          <p:cNvSpPr>
            <a:spLocks noGrp="1"/>
          </p:cNvSpPr>
          <p:nvPr>
            <p:ph type="ftr" sz="quarter" idx="11"/>
          </p:nvPr>
        </p:nvSpPr>
        <p:spPr/>
        <p:txBody>
          <a:bodyPr/>
          <a:lstStyle/>
          <a:p>
            <a:endParaRPr lang="pl-PL" dirty="0"/>
          </a:p>
        </p:txBody>
      </p:sp>
      <p:sp>
        <p:nvSpPr>
          <p:cNvPr id="4" name="Symbol zastępczy numeru slajdu 3"/>
          <p:cNvSpPr>
            <a:spLocks noGrp="1"/>
          </p:cNvSpPr>
          <p:nvPr>
            <p:ph type="sldNum" sz="quarter" idx="12"/>
          </p:nvPr>
        </p:nvSpPr>
        <p:spPr/>
        <p:txBody>
          <a:bodyPr/>
          <a:lstStyle/>
          <a:p>
            <a:fld id="{75F388A9-0E65-41E8-9D36-DD7EEA8547AB}" type="slidenum">
              <a:rPr lang="pl-PL" smtClean="0"/>
              <a:t>‹#›</a:t>
            </a:fld>
            <a:endParaRPr lang="pl-PL" dirty="0"/>
          </a:p>
        </p:txBody>
      </p:sp>
      <p:sp>
        <p:nvSpPr>
          <p:cNvPr id="5" name="Tytuł 1"/>
          <p:cNvSpPr>
            <a:spLocks noGrp="1"/>
          </p:cNvSpPr>
          <p:nvPr>
            <p:ph type="title" hasCustomPrompt="1"/>
          </p:nvPr>
        </p:nvSpPr>
        <p:spPr>
          <a:xfrm>
            <a:off x="2627784" y="205979"/>
            <a:ext cx="6059016" cy="421555"/>
          </a:xfrm>
          <a:prstGeom prst="rect">
            <a:avLst/>
          </a:prstGeom>
        </p:spPr>
        <p:txBody>
          <a:bodyPr/>
          <a:lstStyle>
            <a:lvl1pPr algn="r">
              <a:defRPr sz="2400">
                <a:solidFill>
                  <a:srgbClr val="0070C0"/>
                </a:solidFill>
              </a:defRPr>
            </a:lvl1pPr>
          </a:lstStyle>
          <a:p>
            <a:r>
              <a:rPr lang="pl-PL" dirty="0"/>
              <a:t>Tytuł slajdu</a:t>
            </a:r>
          </a:p>
        </p:txBody>
      </p:sp>
      <p:sp>
        <p:nvSpPr>
          <p:cNvPr id="6" name="Symbol zastępczy tekstu 8"/>
          <p:cNvSpPr>
            <a:spLocks noGrp="1"/>
          </p:cNvSpPr>
          <p:nvPr>
            <p:ph type="body" sz="quarter" idx="14" hasCustomPrompt="1"/>
          </p:nvPr>
        </p:nvSpPr>
        <p:spPr>
          <a:xfrm>
            <a:off x="5580063" y="627063"/>
            <a:ext cx="3096393" cy="431800"/>
          </a:xfrm>
          <a:prstGeom prst="rect">
            <a:avLst/>
          </a:prstGeom>
        </p:spPr>
        <p:txBody>
          <a:bodyPr/>
          <a:lstStyle>
            <a:lvl1pPr marL="0" indent="0" algn="r">
              <a:buNone/>
              <a:defRPr sz="2000">
                <a:solidFill>
                  <a:srgbClr val="00B0F0"/>
                </a:solidFill>
              </a:defRPr>
            </a:lvl1pPr>
          </a:lstStyle>
          <a:p>
            <a:pPr lvl="0"/>
            <a:r>
              <a:rPr lang="pl-PL" dirty="0"/>
              <a:t>Podtytuł</a:t>
            </a:r>
          </a:p>
        </p:txBody>
      </p:sp>
    </p:spTree>
    <p:extLst>
      <p:ext uri="{BB962C8B-B14F-4D97-AF65-F5344CB8AC3E}">
        <p14:creationId xmlns:p14="http://schemas.microsoft.com/office/powerpoint/2010/main" val="3269583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orównanie">
    <p:spTree>
      <p:nvGrpSpPr>
        <p:cNvPr id="1" name=""/>
        <p:cNvGrpSpPr/>
        <p:nvPr/>
      </p:nvGrpSpPr>
      <p:grpSpPr>
        <a:xfrm>
          <a:off x="0" y="0"/>
          <a:ext cx="0" cy="0"/>
          <a:chOff x="0" y="0"/>
          <a:chExt cx="0" cy="0"/>
        </a:xfrm>
      </p:grpSpPr>
      <p:sp>
        <p:nvSpPr>
          <p:cNvPr id="3" name="Symbol zastępczy tekstu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32"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32"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31F50215-5E71-46ED-B4EF-911293C89F72}" type="datetimeFigureOut">
              <a:rPr lang="pl-PL" smtClean="0"/>
              <a:t>5 wrz 2020</a:t>
            </a:fld>
            <a:endParaRPr lang="pl-PL" dirty="0"/>
          </a:p>
        </p:txBody>
      </p:sp>
      <p:sp>
        <p:nvSpPr>
          <p:cNvPr id="8" name="Symbol zastępczy stopki 7"/>
          <p:cNvSpPr>
            <a:spLocks noGrp="1"/>
          </p:cNvSpPr>
          <p:nvPr>
            <p:ph type="ftr" sz="quarter" idx="11"/>
          </p:nvPr>
        </p:nvSpPr>
        <p:spPr/>
        <p:txBody>
          <a:bodyPr/>
          <a:lstStyle/>
          <a:p>
            <a:endParaRPr lang="pl-PL" dirty="0"/>
          </a:p>
        </p:txBody>
      </p:sp>
      <p:sp>
        <p:nvSpPr>
          <p:cNvPr id="9" name="Symbol zastępczy numeru slajdu 8"/>
          <p:cNvSpPr>
            <a:spLocks noGrp="1"/>
          </p:cNvSpPr>
          <p:nvPr>
            <p:ph type="sldNum" sz="quarter" idx="12"/>
          </p:nvPr>
        </p:nvSpPr>
        <p:spPr/>
        <p:txBody>
          <a:bodyPr/>
          <a:lstStyle/>
          <a:p>
            <a:fld id="{75F388A9-0E65-41E8-9D36-DD7EEA8547AB}" type="slidenum">
              <a:rPr lang="pl-PL" smtClean="0"/>
              <a:t>‹#›</a:t>
            </a:fld>
            <a:endParaRPr lang="pl-PL" dirty="0"/>
          </a:p>
        </p:txBody>
      </p:sp>
      <p:sp>
        <p:nvSpPr>
          <p:cNvPr id="10" name="Tytuł 1"/>
          <p:cNvSpPr>
            <a:spLocks noGrp="1"/>
          </p:cNvSpPr>
          <p:nvPr>
            <p:ph type="title" hasCustomPrompt="1"/>
          </p:nvPr>
        </p:nvSpPr>
        <p:spPr>
          <a:xfrm>
            <a:off x="2627784" y="205979"/>
            <a:ext cx="6059016" cy="421555"/>
          </a:xfrm>
          <a:prstGeom prst="rect">
            <a:avLst/>
          </a:prstGeom>
        </p:spPr>
        <p:txBody>
          <a:bodyPr/>
          <a:lstStyle>
            <a:lvl1pPr algn="r">
              <a:defRPr sz="2400">
                <a:solidFill>
                  <a:srgbClr val="0070C0"/>
                </a:solidFill>
              </a:defRPr>
            </a:lvl1pPr>
          </a:lstStyle>
          <a:p>
            <a:r>
              <a:rPr lang="pl-PL" dirty="0"/>
              <a:t>Tytuł slajdu</a:t>
            </a:r>
          </a:p>
        </p:txBody>
      </p:sp>
      <p:sp>
        <p:nvSpPr>
          <p:cNvPr id="11" name="Symbol zastępczy tekstu 8"/>
          <p:cNvSpPr>
            <a:spLocks noGrp="1"/>
          </p:cNvSpPr>
          <p:nvPr>
            <p:ph type="body" sz="quarter" idx="14" hasCustomPrompt="1"/>
          </p:nvPr>
        </p:nvSpPr>
        <p:spPr>
          <a:xfrm>
            <a:off x="5580063" y="627063"/>
            <a:ext cx="3096393" cy="431800"/>
          </a:xfrm>
          <a:prstGeom prst="rect">
            <a:avLst/>
          </a:prstGeom>
        </p:spPr>
        <p:txBody>
          <a:bodyPr/>
          <a:lstStyle>
            <a:lvl1pPr marL="0" indent="0" algn="r">
              <a:buNone/>
              <a:defRPr sz="2000">
                <a:solidFill>
                  <a:srgbClr val="00B0F0"/>
                </a:solidFill>
              </a:defRPr>
            </a:lvl1pPr>
          </a:lstStyle>
          <a:p>
            <a:pPr lvl="0"/>
            <a:r>
              <a:rPr lang="pl-PL" dirty="0"/>
              <a:t>Podtytuł</a:t>
            </a:r>
          </a:p>
        </p:txBody>
      </p:sp>
    </p:spTree>
    <p:extLst>
      <p:ext uri="{BB962C8B-B14F-4D97-AF65-F5344CB8AC3E}">
        <p14:creationId xmlns:p14="http://schemas.microsoft.com/office/powerpoint/2010/main" val="403292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awartość z podpisem">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3575050" y="1059582"/>
            <a:ext cx="5111750" cy="353504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Symbol zastępczy tekstu 3"/>
          <p:cNvSpPr>
            <a:spLocks noGrp="1"/>
          </p:cNvSpPr>
          <p:nvPr>
            <p:ph type="body" sz="half" idx="2"/>
          </p:nvPr>
        </p:nvSpPr>
        <p:spPr>
          <a:xfrm>
            <a:off x="457207" y="1563638"/>
            <a:ext cx="3008313" cy="30309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dirty="0"/>
              <a:t>Kliknij, aby edytować style wzorca tekstu</a:t>
            </a:r>
          </a:p>
        </p:txBody>
      </p:sp>
      <p:sp>
        <p:nvSpPr>
          <p:cNvPr id="9" name="Symbol zastępczy tekstu 8"/>
          <p:cNvSpPr>
            <a:spLocks noGrp="1"/>
          </p:cNvSpPr>
          <p:nvPr>
            <p:ph type="body" sz="quarter" idx="14" hasCustomPrompt="1"/>
          </p:nvPr>
        </p:nvSpPr>
        <p:spPr>
          <a:xfrm>
            <a:off x="5580063" y="627063"/>
            <a:ext cx="3096393" cy="431800"/>
          </a:xfrm>
          <a:prstGeom prst="rect">
            <a:avLst/>
          </a:prstGeom>
        </p:spPr>
        <p:txBody>
          <a:bodyPr/>
          <a:lstStyle>
            <a:lvl1pPr marL="0" indent="0" algn="r">
              <a:buNone/>
              <a:defRPr sz="2000">
                <a:solidFill>
                  <a:srgbClr val="00B0F0"/>
                </a:solidFill>
              </a:defRPr>
            </a:lvl1pPr>
          </a:lstStyle>
          <a:p>
            <a:pPr lvl="0"/>
            <a:r>
              <a:rPr lang="pl-PL" dirty="0"/>
              <a:t>Podtytuł</a:t>
            </a:r>
          </a:p>
        </p:txBody>
      </p:sp>
      <p:sp>
        <p:nvSpPr>
          <p:cNvPr id="23" name="Symbol zastępczy tekstu 22"/>
          <p:cNvSpPr>
            <a:spLocks noGrp="1"/>
          </p:cNvSpPr>
          <p:nvPr>
            <p:ph type="body" sz="quarter" idx="15" hasCustomPrompt="1"/>
          </p:nvPr>
        </p:nvSpPr>
        <p:spPr>
          <a:xfrm>
            <a:off x="2627784" y="195486"/>
            <a:ext cx="6047904" cy="432047"/>
          </a:xfrm>
          <a:prstGeom prst="rect">
            <a:avLst/>
          </a:prstGeom>
        </p:spPr>
        <p:txBody>
          <a:bodyPr/>
          <a:lstStyle>
            <a:lvl1pPr marL="0" indent="0" algn="r">
              <a:buNone/>
              <a:defRPr sz="2400">
                <a:solidFill>
                  <a:srgbClr val="0070C0"/>
                </a:solidFill>
              </a:defRPr>
            </a:lvl1pPr>
          </a:lstStyle>
          <a:p>
            <a:pPr lvl="0"/>
            <a:r>
              <a:rPr lang="pl-PL" dirty="0"/>
              <a:t>Tytuł slajdu</a:t>
            </a:r>
          </a:p>
        </p:txBody>
      </p:sp>
      <p:sp>
        <p:nvSpPr>
          <p:cNvPr id="25" name="Symbol zastępczy daty 24"/>
          <p:cNvSpPr>
            <a:spLocks noGrp="1"/>
          </p:cNvSpPr>
          <p:nvPr>
            <p:ph type="dt" sz="half" idx="16"/>
          </p:nvPr>
        </p:nvSpPr>
        <p:spPr/>
        <p:txBody>
          <a:bodyPr/>
          <a:lstStyle/>
          <a:p>
            <a:fld id="{31F50215-5E71-46ED-B4EF-911293C89F72}" type="datetimeFigureOut">
              <a:rPr lang="pl-PL" smtClean="0"/>
              <a:t>5 wrz 2020</a:t>
            </a:fld>
            <a:endParaRPr lang="pl-PL" dirty="0"/>
          </a:p>
        </p:txBody>
      </p:sp>
      <p:sp>
        <p:nvSpPr>
          <p:cNvPr id="26" name="Symbol zastępczy stopki 25"/>
          <p:cNvSpPr>
            <a:spLocks noGrp="1"/>
          </p:cNvSpPr>
          <p:nvPr>
            <p:ph type="ftr" sz="quarter" idx="17"/>
          </p:nvPr>
        </p:nvSpPr>
        <p:spPr/>
        <p:txBody>
          <a:bodyPr/>
          <a:lstStyle/>
          <a:p>
            <a:endParaRPr lang="pl-PL" dirty="0"/>
          </a:p>
        </p:txBody>
      </p:sp>
      <p:sp>
        <p:nvSpPr>
          <p:cNvPr id="27" name="Symbol zastępczy numeru slajdu 26"/>
          <p:cNvSpPr>
            <a:spLocks noGrp="1"/>
          </p:cNvSpPr>
          <p:nvPr>
            <p:ph type="sldNum" sz="quarter" idx="18"/>
          </p:nvPr>
        </p:nvSpPr>
        <p:spPr/>
        <p:txBody>
          <a:bodyPr/>
          <a:lstStyle/>
          <a:p>
            <a:fld id="{75F388A9-0E65-41E8-9D36-DD7EEA8547AB}" type="slidenum">
              <a:rPr lang="pl-PL" smtClean="0"/>
              <a:t>‹#›</a:t>
            </a:fld>
            <a:endParaRPr lang="pl-PL" dirty="0"/>
          </a:p>
        </p:txBody>
      </p:sp>
    </p:spTree>
    <p:extLst>
      <p:ext uri="{BB962C8B-B14F-4D97-AF65-F5344CB8AC3E}">
        <p14:creationId xmlns:p14="http://schemas.microsoft.com/office/powerpoint/2010/main" val="4207361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ymbol zastępczy daty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1F50215-5E71-46ED-B4EF-911293C89F72}" type="datetimeFigureOut">
              <a:rPr lang="pl-PL" smtClean="0"/>
              <a:t>5 wrz 2020</a:t>
            </a:fld>
            <a:endParaRPr lang="pl-PL" dirty="0"/>
          </a:p>
        </p:txBody>
      </p:sp>
      <p:sp>
        <p:nvSpPr>
          <p:cNvPr id="5" name="Symbol zastępczy stopki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dirty="0"/>
          </a:p>
        </p:txBody>
      </p:sp>
      <p:sp>
        <p:nvSpPr>
          <p:cNvPr id="6" name="Symbol zastępczy numeru slajdu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5F388A9-0E65-41E8-9D36-DD7EEA8547AB}" type="slidenum">
              <a:rPr lang="pl-PL" smtClean="0"/>
              <a:t>‹#›</a:t>
            </a:fld>
            <a:endParaRPr lang="pl-PL" dirty="0"/>
          </a:p>
        </p:txBody>
      </p:sp>
      <p:pic>
        <p:nvPicPr>
          <p:cNvPr id="1026" name="Picture 2" descr="D:\Dokumenty\logo Wód Polskich\logo Wody Polskie poziom pl.jp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07504" y="54905"/>
            <a:ext cx="2297479"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98789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8" r:id="rId4"/>
    <p:sldLayoutId id="2147483684" r:id="rId5"/>
    <p:sldLayoutId id="2147483676" r:id="rId6"/>
    <p:sldLayoutId id="2147483679" r:id="rId7"/>
    <p:sldLayoutId id="2147483677" r:id="rId8"/>
    <p:sldLayoutId id="2147483680" r:id="rId9"/>
    <p:sldLayoutId id="2147483681" r:id="rId10"/>
    <p:sldLayoutId id="2147483685" r:id="rId11"/>
    <p:sldLayoutId id="21474836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mailto:jrp.krakow@wody.gov.pl" TargetMode="External"/><Relationship Id="rId2" Type="http://schemas.openxmlformats.org/officeDocument/2006/relationships/hyperlink" Target="http://www.krakow.wody.gov.pl/"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0" y="3247815"/>
            <a:ext cx="9144000" cy="1029661"/>
          </a:xfrm>
        </p:spPr>
        <p:txBody>
          <a:bodyPr>
            <a:noAutofit/>
          </a:bodyPr>
          <a:lstStyle/>
          <a:p>
            <a:pPr algn="ctr">
              <a:spcBef>
                <a:spcPts val="0"/>
              </a:spcBef>
              <a:spcAft>
                <a:spcPts val="1800"/>
              </a:spcAft>
            </a:pPr>
            <a:r>
              <a:rPr lang="en-GB" sz="1200" b="1" dirty="0"/>
              <a:t>Public consultations held in correspondence mode for the Draft Land Acquisition and Resettlement Action Plan (LA&amp;RAP)  </a:t>
            </a:r>
            <a:br>
              <a:rPr lang="en-GB" sz="1200" b="1" dirty="0"/>
            </a:br>
            <a:r>
              <a:rPr lang="en-GB" sz="1200" b="1" dirty="0"/>
              <a:t>for Contract 3A.2 </a:t>
            </a:r>
            <a:r>
              <a:rPr lang="en-GB" sz="1200" b="1" i="1" dirty="0"/>
              <a:t>Flood protection in Serafa Valley </a:t>
            </a:r>
            <a:br>
              <a:rPr lang="en-GB" sz="1200" b="1" i="1" dirty="0"/>
            </a:br>
            <a:r>
              <a:rPr lang="en-GB" sz="1200" b="1" i="1" dirty="0"/>
              <a:t>Works Contracts 3A.2/1 and 3A.2/2 </a:t>
            </a:r>
            <a:br>
              <a:rPr lang="en-GB" sz="1200" b="1" i="1" dirty="0"/>
            </a:br>
            <a:br>
              <a:rPr lang="en-GB" sz="1200" b="1" i="1" dirty="0"/>
            </a:br>
            <a:r>
              <a:rPr lang="en-GB" sz="1200" b="1" i="1" dirty="0"/>
              <a:t>Odra-Vistula Flood Management Project</a:t>
            </a:r>
            <a:r>
              <a:rPr lang="en-GB" sz="1200" b="1" dirty="0"/>
              <a:t> </a:t>
            </a:r>
            <a:br>
              <a:rPr lang="en-GB" sz="1800" b="1" dirty="0"/>
            </a:br>
            <a:endParaRPr lang="en-GB" sz="1800" b="1" dirty="0"/>
          </a:p>
        </p:txBody>
      </p:sp>
      <p:sp>
        <p:nvSpPr>
          <p:cNvPr id="4" name="Symbol zastępczy tekstu 3"/>
          <p:cNvSpPr>
            <a:spLocks noGrp="1"/>
          </p:cNvSpPr>
          <p:nvPr>
            <p:ph type="body" sz="quarter" idx="13"/>
          </p:nvPr>
        </p:nvSpPr>
        <p:spPr>
          <a:xfrm>
            <a:off x="3779912" y="246525"/>
            <a:ext cx="5180318" cy="555084"/>
          </a:xfrm>
        </p:spPr>
        <p:txBody>
          <a:bodyPr/>
          <a:lstStyle/>
          <a:p>
            <a:r>
              <a:rPr lang="en-GB" sz="1800" b="1" dirty="0">
                <a:solidFill>
                  <a:schemeClr val="accent1">
                    <a:lumMod val="75000"/>
                  </a:schemeClr>
                </a:solidFill>
                <a:latin typeface="+mj-lt"/>
                <a:ea typeface="+mj-ea"/>
                <a:cs typeface="+mj-cs"/>
              </a:rPr>
              <a:t>State Water Holding Polish Waters </a:t>
            </a:r>
            <a:br>
              <a:rPr lang="pl-PL" sz="1800" b="1" dirty="0">
                <a:solidFill>
                  <a:schemeClr val="accent1">
                    <a:lumMod val="75000"/>
                  </a:schemeClr>
                </a:solidFill>
                <a:latin typeface="+mj-lt"/>
                <a:ea typeface="+mj-ea"/>
                <a:cs typeface="+mj-cs"/>
              </a:rPr>
            </a:br>
            <a:r>
              <a:rPr lang="en-GB" sz="1800" b="1" dirty="0">
                <a:solidFill>
                  <a:schemeClr val="accent1">
                    <a:lumMod val="75000"/>
                  </a:schemeClr>
                </a:solidFill>
                <a:latin typeface="+mj-lt"/>
                <a:ea typeface="+mj-ea"/>
                <a:cs typeface="+mj-cs"/>
              </a:rPr>
              <a:t>Regional Water Management Authority in Cracow </a:t>
            </a:r>
          </a:p>
        </p:txBody>
      </p:sp>
      <p:sp>
        <p:nvSpPr>
          <p:cNvPr id="5" name="Symbol zastępczy tekstu 4"/>
          <p:cNvSpPr>
            <a:spLocks noGrp="1"/>
          </p:cNvSpPr>
          <p:nvPr>
            <p:ph type="body" sz="quarter" idx="14"/>
          </p:nvPr>
        </p:nvSpPr>
        <p:spPr>
          <a:xfrm>
            <a:off x="3419872" y="4690034"/>
            <a:ext cx="5184576" cy="288032"/>
          </a:xfrm>
        </p:spPr>
        <p:txBody>
          <a:bodyPr/>
          <a:lstStyle/>
          <a:p>
            <a:r>
              <a:rPr lang="en-GB" dirty="0">
                <a:solidFill>
                  <a:schemeClr val="bg1"/>
                </a:solidFill>
              </a:rPr>
              <a:t>June 2020  </a:t>
            </a:r>
          </a:p>
          <a:p>
            <a:endParaRPr lang="pl-PL" dirty="0">
              <a:solidFill>
                <a:schemeClr val="bg1"/>
              </a:solidFill>
            </a:endParaRPr>
          </a:p>
        </p:txBody>
      </p:sp>
      <p:sp>
        <p:nvSpPr>
          <p:cNvPr id="3" name="pole tekstowe 2"/>
          <p:cNvSpPr txBox="1"/>
          <p:nvPr/>
        </p:nvSpPr>
        <p:spPr>
          <a:xfrm>
            <a:off x="7164288" y="3007400"/>
            <a:ext cx="2128664" cy="200055"/>
          </a:xfrm>
          <a:prstGeom prst="rect">
            <a:avLst/>
          </a:prstGeom>
          <a:noFill/>
        </p:spPr>
        <p:txBody>
          <a:bodyPr wrap="square" rtlCol="0">
            <a:spAutoFit/>
          </a:bodyPr>
          <a:lstStyle/>
          <a:p>
            <a:r>
              <a:rPr lang="en-GB" sz="700" dirty="0">
                <a:solidFill>
                  <a:schemeClr val="bg1"/>
                </a:solidFill>
              </a:rPr>
              <a:t>Phot. by K. Szczepanek - Archive of Regional Water Management Authority in Cracow</a:t>
            </a:r>
          </a:p>
        </p:txBody>
      </p:sp>
      <p:sp>
        <p:nvSpPr>
          <p:cNvPr id="8" name="Prostokąt 7"/>
          <p:cNvSpPr/>
          <p:nvPr/>
        </p:nvSpPr>
        <p:spPr>
          <a:xfrm>
            <a:off x="107504" y="4683117"/>
            <a:ext cx="2847383" cy="307777"/>
          </a:xfrm>
          <a:prstGeom prst="rect">
            <a:avLst/>
          </a:prstGeom>
        </p:spPr>
        <p:txBody>
          <a:bodyPr wrap="none">
            <a:spAutoFit/>
          </a:bodyPr>
          <a:lstStyle/>
          <a:p>
            <a:r>
              <a:rPr lang="en-GB" sz="1400" dirty="0">
                <a:solidFill>
                  <a:schemeClr val="bg1"/>
                </a:solidFill>
              </a:rPr>
              <a:t>Consultant: AECOM Polska Sp. z o. o.</a:t>
            </a:r>
          </a:p>
        </p:txBody>
      </p:sp>
      <p:pic>
        <p:nvPicPr>
          <p:cNvPr id="7" name="Obraz 6">
            <a:extLst>
              <a:ext uri="{FF2B5EF4-FFF2-40B4-BE49-F238E27FC236}">
                <a16:creationId xmlns:a16="http://schemas.microsoft.com/office/drawing/2014/main" id="{1CBA24FC-A717-48C5-A37E-F1250B8C3B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3888" y="4472734"/>
            <a:ext cx="1742027" cy="347701"/>
          </a:xfrm>
          <a:prstGeom prst="rect">
            <a:avLst/>
          </a:prstGeom>
        </p:spPr>
      </p:pic>
      <p:pic>
        <p:nvPicPr>
          <p:cNvPr id="9" name="Obraz 8">
            <a:extLst>
              <a:ext uri="{FF2B5EF4-FFF2-40B4-BE49-F238E27FC236}">
                <a16:creationId xmlns:a16="http://schemas.microsoft.com/office/drawing/2014/main" id="{AF62663D-A807-42C8-9A39-D0E17D1E53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0950" y="4408565"/>
            <a:ext cx="1048071" cy="427731"/>
          </a:xfrm>
          <a:prstGeom prst="rect">
            <a:avLst/>
          </a:prstGeom>
        </p:spPr>
      </p:pic>
      <p:pic>
        <p:nvPicPr>
          <p:cNvPr id="11" name="Obraz 10" descr="Znalezione obrazy dla zapytania aecom">
            <a:extLst>
              <a:ext uri="{FF2B5EF4-FFF2-40B4-BE49-F238E27FC236}">
                <a16:creationId xmlns:a16="http://schemas.microsoft.com/office/drawing/2014/main" id="{E32EF16A-7878-40CF-86B5-2B4776F1F9EC}"/>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8650" y="4507388"/>
            <a:ext cx="914400" cy="206375"/>
          </a:xfrm>
          <a:prstGeom prst="rect">
            <a:avLst/>
          </a:prstGeom>
          <a:noFill/>
          <a:ln>
            <a:noFill/>
          </a:ln>
        </p:spPr>
      </p:pic>
    </p:spTree>
    <p:extLst>
      <p:ext uri="{BB962C8B-B14F-4D97-AF65-F5344CB8AC3E}">
        <p14:creationId xmlns:p14="http://schemas.microsoft.com/office/powerpoint/2010/main" val="1596275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9" name="pole tekstowe 8"/>
          <p:cNvSpPr txBox="1"/>
          <p:nvPr/>
        </p:nvSpPr>
        <p:spPr>
          <a:xfrm>
            <a:off x="2411760" y="4623978"/>
            <a:ext cx="6237128" cy="461665"/>
          </a:xfrm>
          <a:prstGeom prst="rect">
            <a:avLst/>
          </a:prstGeom>
          <a:solidFill>
            <a:schemeClr val="bg1"/>
          </a:solidFill>
        </p:spPr>
        <p:txBody>
          <a:bodyPr wrap="square" rtlCol="0">
            <a:spAutoFit/>
          </a:bodyPr>
          <a:lstStyle/>
          <a:p>
            <a:pPr algn="ctr"/>
            <a:endParaRPr lang="pl-PL" sz="1200" b="1" dirty="0"/>
          </a:p>
          <a:p>
            <a:pPr algn="ctr"/>
            <a:endParaRPr lang="pl-PL" sz="1200" b="1"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6" name="Tytuł 1"/>
          <p:cNvSpPr>
            <a:spLocks noGrp="1"/>
          </p:cNvSpPr>
          <p:nvPr>
            <p:ph type="title"/>
          </p:nvPr>
        </p:nvSpPr>
        <p:spPr>
          <a:xfrm>
            <a:off x="2555776" y="195486"/>
            <a:ext cx="5904656" cy="421555"/>
          </a:xfrm>
        </p:spPr>
        <p:txBody>
          <a:bodyPr/>
          <a:lstStyle/>
          <a:p>
            <a:pPr algn="r"/>
            <a:r>
              <a:rPr lang="en-GB" sz="1800" b="1" dirty="0">
                <a:solidFill>
                  <a:schemeClr val="accent1">
                    <a:lumMod val="75000"/>
                  </a:schemeClr>
                </a:solidFill>
              </a:rPr>
              <a:t>Planned scope of land acquisition for Works Contracts 3A.2/1 and 3A.2/2</a:t>
            </a:r>
          </a:p>
        </p:txBody>
      </p:sp>
      <p:graphicFrame>
        <p:nvGraphicFramePr>
          <p:cNvPr id="3" name="Tabela 2">
            <a:extLst>
              <a:ext uri="{FF2B5EF4-FFF2-40B4-BE49-F238E27FC236}">
                <a16:creationId xmlns:a16="http://schemas.microsoft.com/office/drawing/2014/main" id="{59677920-91E4-401E-944A-D0A3B26954BC}"/>
              </a:ext>
            </a:extLst>
          </p:cNvPr>
          <p:cNvGraphicFramePr>
            <a:graphicFrameLocks noGrp="1"/>
          </p:cNvGraphicFramePr>
          <p:nvPr>
            <p:extLst>
              <p:ext uri="{D42A27DB-BD31-4B8C-83A1-F6EECF244321}">
                <p14:modId xmlns:p14="http://schemas.microsoft.com/office/powerpoint/2010/main" val="1096752541"/>
              </p:ext>
            </p:extLst>
          </p:nvPr>
        </p:nvGraphicFramePr>
        <p:xfrm>
          <a:off x="215515" y="982910"/>
          <a:ext cx="8543293" cy="2692889"/>
        </p:xfrm>
        <a:graphic>
          <a:graphicData uri="http://schemas.openxmlformats.org/drawingml/2006/table">
            <a:tbl>
              <a:tblPr firstRow="1" firstCol="1" bandRow="1">
                <a:tableStyleId>{5C22544A-7EE6-4342-B048-85BDC9FD1C3A}</a:tableStyleId>
              </a:tblPr>
              <a:tblGrid>
                <a:gridCol w="1360212">
                  <a:extLst>
                    <a:ext uri="{9D8B030D-6E8A-4147-A177-3AD203B41FA5}">
                      <a16:colId xmlns:a16="http://schemas.microsoft.com/office/drawing/2014/main" val="3083498256"/>
                    </a:ext>
                  </a:extLst>
                </a:gridCol>
                <a:gridCol w="816128">
                  <a:extLst>
                    <a:ext uri="{9D8B030D-6E8A-4147-A177-3AD203B41FA5}">
                      <a16:colId xmlns:a16="http://schemas.microsoft.com/office/drawing/2014/main" val="2363219081"/>
                    </a:ext>
                  </a:extLst>
                </a:gridCol>
                <a:gridCol w="738254">
                  <a:extLst>
                    <a:ext uri="{9D8B030D-6E8A-4147-A177-3AD203B41FA5}">
                      <a16:colId xmlns:a16="http://schemas.microsoft.com/office/drawing/2014/main" val="1982426534"/>
                    </a:ext>
                  </a:extLst>
                </a:gridCol>
                <a:gridCol w="852253">
                  <a:extLst>
                    <a:ext uri="{9D8B030D-6E8A-4147-A177-3AD203B41FA5}">
                      <a16:colId xmlns:a16="http://schemas.microsoft.com/office/drawing/2014/main" val="2395647749"/>
                    </a:ext>
                  </a:extLst>
                </a:gridCol>
                <a:gridCol w="645563">
                  <a:extLst>
                    <a:ext uri="{9D8B030D-6E8A-4147-A177-3AD203B41FA5}">
                      <a16:colId xmlns:a16="http://schemas.microsoft.com/office/drawing/2014/main" val="3609835880"/>
                    </a:ext>
                  </a:extLst>
                </a:gridCol>
                <a:gridCol w="830401">
                  <a:extLst>
                    <a:ext uri="{9D8B030D-6E8A-4147-A177-3AD203B41FA5}">
                      <a16:colId xmlns:a16="http://schemas.microsoft.com/office/drawing/2014/main" val="1300948776"/>
                    </a:ext>
                  </a:extLst>
                </a:gridCol>
                <a:gridCol w="497058">
                  <a:extLst>
                    <a:ext uri="{9D8B030D-6E8A-4147-A177-3AD203B41FA5}">
                      <a16:colId xmlns:a16="http://schemas.microsoft.com/office/drawing/2014/main" val="3721052910"/>
                    </a:ext>
                  </a:extLst>
                </a:gridCol>
                <a:gridCol w="497058">
                  <a:extLst>
                    <a:ext uri="{9D8B030D-6E8A-4147-A177-3AD203B41FA5}">
                      <a16:colId xmlns:a16="http://schemas.microsoft.com/office/drawing/2014/main" val="156042176"/>
                    </a:ext>
                  </a:extLst>
                </a:gridCol>
                <a:gridCol w="497058">
                  <a:extLst>
                    <a:ext uri="{9D8B030D-6E8A-4147-A177-3AD203B41FA5}">
                      <a16:colId xmlns:a16="http://schemas.microsoft.com/office/drawing/2014/main" val="4285359209"/>
                    </a:ext>
                  </a:extLst>
                </a:gridCol>
                <a:gridCol w="935848">
                  <a:extLst>
                    <a:ext uri="{9D8B030D-6E8A-4147-A177-3AD203B41FA5}">
                      <a16:colId xmlns:a16="http://schemas.microsoft.com/office/drawing/2014/main" val="3053632408"/>
                    </a:ext>
                  </a:extLst>
                </a:gridCol>
                <a:gridCol w="873460">
                  <a:extLst>
                    <a:ext uri="{9D8B030D-6E8A-4147-A177-3AD203B41FA5}">
                      <a16:colId xmlns:a16="http://schemas.microsoft.com/office/drawing/2014/main" val="1587402958"/>
                    </a:ext>
                  </a:extLst>
                </a:gridCol>
              </a:tblGrid>
              <a:tr h="614145">
                <a:tc>
                  <a:txBody>
                    <a:bodyPr/>
                    <a:lstStyle/>
                    <a:p>
                      <a:pPr algn="l">
                        <a:lnSpc>
                          <a:spcPct val="115000"/>
                        </a:lnSpc>
                        <a:spcBef>
                          <a:spcPts val="600"/>
                        </a:spcBef>
                        <a:spcAft>
                          <a:spcPts val="0"/>
                        </a:spcAft>
                      </a:pPr>
                      <a:r>
                        <a:rPr lang="en-GB" sz="1100" dirty="0">
                          <a:latin typeface="+mn-lt"/>
                        </a:rPr>
                        <a:t> </a:t>
                      </a:r>
                    </a:p>
                  </a:txBody>
                  <a:tcPr marL="45430" marR="45430" marT="0" marB="0" anchor="ctr"/>
                </a:tc>
                <a:tc>
                  <a:txBody>
                    <a:bodyPr/>
                    <a:lstStyle/>
                    <a:p>
                      <a:pPr algn="ctr">
                        <a:lnSpc>
                          <a:spcPct val="115000"/>
                        </a:lnSpc>
                        <a:spcBef>
                          <a:spcPts val="600"/>
                        </a:spcBef>
                        <a:spcAft>
                          <a:spcPts val="0"/>
                        </a:spcAft>
                      </a:pPr>
                      <a:r>
                        <a:rPr lang="en-GB" sz="900" dirty="0">
                          <a:latin typeface="+mn-lt"/>
                        </a:rPr>
                        <a:t>Total number of hectares</a:t>
                      </a:r>
                    </a:p>
                  </a:txBody>
                  <a:tcPr marL="45430" marR="45430" marT="0" marB="0" anchor="ctr"/>
                </a:tc>
                <a:tc>
                  <a:txBody>
                    <a:bodyPr/>
                    <a:lstStyle/>
                    <a:p>
                      <a:pPr algn="ctr">
                        <a:lnSpc>
                          <a:spcPct val="115000"/>
                        </a:lnSpc>
                        <a:spcBef>
                          <a:spcPts val="600"/>
                        </a:spcBef>
                        <a:spcAft>
                          <a:spcPts val="0"/>
                        </a:spcAft>
                      </a:pPr>
                      <a:r>
                        <a:rPr lang="en-GB" sz="900" dirty="0">
                          <a:latin typeface="+mn-lt"/>
                        </a:rPr>
                        <a:t>Total number of plots</a:t>
                      </a:r>
                    </a:p>
                  </a:txBody>
                  <a:tcPr marL="45430" marR="45430" marT="0" marB="0" anchor="ctr"/>
                </a:tc>
                <a:tc>
                  <a:txBody>
                    <a:bodyPr/>
                    <a:lstStyle/>
                    <a:p>
                      <a:pPr algn="ctr">
                        <a:lnSpc>
                          <a:spcPct val="115000"/>
                        </a:lnSpc>
                        <a:spcBef>
                          <a:spcPts val="600"/>
                        </a:spcBef>
                        <a:spcAft>
                          <a:spcPts val="0"/>
                        </a:spcAft>
                      </a:pPr>
                      <a:r>
                        <a:rPr lang="en-GB" sz="900" dirty="0">
                          <a:latin typeface="+mn-lt"/>
                        </a:rPr>
                        <a:t>Public plots</a:t>
                      </a:r>
                    </a:p>
                  </a:txBody>
                  <a:tcPr marL="45430" marR="45430" marT="0" marB="0" anchor="ctr"/>
                </a:tc>
                <a:tc>
                  <a:txBody>
                    <a:bodyPr/>
                    <a:lstStyle/>
                    <a:p>
                      <a:pPr algn="ctr">
                        <a:lnSpc>
                          <a:spcPct val="115000"/>
                        </a:lnSpc>
                        <a:spcBef>
                          <a:spcPts val="600"/>
                        </a:spcBef>
                        <a:spcAft>
                          <a:spcPts val="0"/>
                        </a:spcAft>
                      </a:pPr>
                      <a:r>
                        <a:rPr lang="en-GB" sz="900" dirty="0">
                          <a:latin typeface="+mn-lt"/>
                        </a:rPr>
                        <a:t>%</a:t>
                      </a:r>
                    </a:p>
                  </a:txBody>
                  <a:tcPr marL="45430" marR="45430" marT="0" marB="0" anchor="ctr"/>
                </a:tc>
                <a:tc>
                  <a:txBody>
                    <a:bodyPr/>
                    <a:lstStyle/>
                    <a:p>
                      <a:pPr algn="ctr">
                        <a:lnSpc>
                          <a:spcPct val="115000"/>
                        </a:lnSpc>
                        <a:spcBef>
                          <a:spcPts val="600"/>
                        </a:spcBef>
                        <a:spcAft>
                          <a:spcPts val="0"/>
                        </a:spcAft>
                      </a:pPr>
                      <a:r>
                        <a:rPr lang="en-GB" sz="900" dirty="0">
                          <a:latin typeface="+mn-lt"/>
                        </a:rPr>
                        <a:t>Private plots</a:t>
                      </a:r>
                    </a:p>
                  </a:txBody>
                  <a:tcPr marL="45430" marR="45430" marT="0" marB="0" anchor="ctr"/>
                </a:tc>
                <a:tc>
                  <a:txBody>
                    <a:bodyPr/>
                    <a:lstStyle/>
                    <a:p>
                      <a:pPr algn="ctr">
                        <a:lnSpc>
                          <a:spcPct val="115000"/>
                        </a:lnSpc>
                        <a:spcBef>
                          <a:spcPts val="600"/>
                        </a:spcBef>
                        <a:spcAft>
                          <a:spcPts val="0"/>
                        </a:spcAft>
                      </a:pPr>
                      <a:r>
                        <a:rPr lang="en-GB" sz="900" dirty="0">
                          <a:latin typeface="+mn-lt"/>
                        </a:rPr>
                        <a:t>%</a:t>
                      </a:r>
                    </a:p>
                  </a:txBody>
                  <a:tcPr marL="45430" marR="45430" marT="0" marB="0" anchor="ctr"/>
                </a:tc>
                <a:tc>
                  <a:txBody>
                    <a:bodyPr/>
                    <a:lstStyle/>
                    <a:p>
                      <a:pPr algn="ctr">
                        <a:lnSpc>
                          <a:spcPct val="115000"/>
                        </a:lnSpc>
                        <a:spcBef>
                          <a:spcPts val="600"/>
                        </a:spcBef>
                        <a:spcAft>
                          <a:spcPts val="0"/>
                        </a:spcAft>
                      </a:pPr>
                      <a:r>
                        <a:rPr lang="en-GB" sz="900" dirty="0">
                          <a:latin typeface="+mn-lt"/>
                          <a:ea typeface="Calibri" panose="020F0502020204030204" pitchFamily="34" charset="0"/>
                          <a:cs typeface="Times New Roman" panose="02020603050405020304" pitchFamily="18" charset="0"/>
                        </a:rPr>
                        <a:t>Others*</a:t>
                      </a:r>
                    </a:p>
                  </a:txBody>
                  <a:tcPr marL="45430" marR="45430" marT="0" marB="0" anchor="ctr"/>
                </a:tc>
                <a:tc>
                  <a:txBody>
                    <a:bodyPr/>
                    <a:lstStyle/>
                    <a:p>
                      <a:pPr algn="ctr">
                        <a:lnSpc>
                          <a:spcPct val="115000"/>
                        </a:lnSpc>
                        <a:spcBef>
                          <a:spcPts val="600"/>
                        </a:spcBef>
                        <a:spcAft>
                          <a:spcPts val="0"/>
                        </a:spcAft>
                      </a:pPr>
                      <a:r>
                        <a:rPr lang="en-GB" sz="900" dirty="0">
                          <a:latin typeface="+mn-lt"/>
                          <a:ea typeface="Calibri" panose="020F0502020204030204" pitchFamily="34" charset="0"/>
                          <a:cs typeface="Times New Roman" panose="02020603050405020304" pitchFamily="18" charset="0"/>
                        </a:rPr>
                        <a:t>%</a:t>
                      </a:r>
                    </a:p>
                  </a:txBody>
                  <a:tcPr marL="45430" marR="45430" marT="0" marB="0" anchor="ctr"/>
                </a:tc>
                <a:tc>
                  <a:txBody>
                    <a:bodyPr/>
                    <a:lstStyle/>
                    <a:p>
                      <a:pPr algn="ctr">
                        <a:lnSpc>
                          <a:spcPct val="115000"/>
                        </a:lnSpc>
                        <a:spcBef>
                          <a:spcPts val="600"/>
                        </a:spcBef>
                        <a:spcAft>
                          <a:spcPts val="0"/>
                        </a:spcAft>
                      </a:pPr>
                      <a:r>
                        <a:rPr lang="en-GB" sz="900" dirty="0">
                          <a:latin typeface="+mn-lt"/>
                        </a:rPr>
                        <a:t>Physical resettlement</a:t>
                      </a:r>
                    </a:p>
                  </a:txBody>
                  <a:tcPr marL="45430" marR="45430" marT="0" marB="0" anchor="ctr"/>
                </a:tc>
                <a:tc>
                  <a:txBody>
                    <a:bodyPr/>
                    <a:lstStyle/>
                    <a:p>
                      <a:pPr algn="ctr">
                        <a:lnSpc>
                          <a:spcPct val="115000"/>
                        </a:lnSpc>
                        <a:spcBef>
                          <a:spcPts val="600"/>
                        </a:spcBef>
                        <a:spcAft>
                          <a:spcPts val="0"/>
                        </a:spcAft>
                      </a:pPr>
                      <a:r>
                        <a:rPr lang="en-GB" sz="900" dirty="0">
                          <a:latin typeface="+mn-lt"/>
                        </a:rPr>
                        <a:t>Economic resettlement</a:t>
                      </a:r>
                    </a:p>
                  </a:txBody>
                  <a:tcPr marL="45430" marR="45430" marT="0" marB="0" anchor="ctr"/>
                </a:tc>
                <a:extLst>
                  <a:ext uri="{0D108BD9-81ED-4DB2-BD59-A6C34878D82A}">
                    <a16:rowId xmlns:a16="http://schemas.microsoft.com/office/drawing/2014/main" val="853311895"/>
                  </a:ext>
                </a:extLst>
              </a:tr>
              <a:tr h="367621">
                <a:tc>
                  <a:txBody>
                    <a:bodyPr/>
                    <a:lstStyle/>
                    <a:p>
                      <a:pPr algn="l">
                        <a:lnSpc>
                          <a:spcPct val="115000"/>
                        </a:lnSpc>
                        <a:spcBef>
                          <a:spcPts val="600"/>
                        </a:spcBef>
                        <a:spcAft>
                          <a:spcPts val="0"/>
                        </a:spcAft>
                      </a:pPr>
                      <a:r>
                        <a:rPr lang="en-GB" sz="1000" dirty="0">
                          <a:latin typeface="+mn-lt"/>
                        </a:rPr>
                        <a:t>Permanent acquisition</a:t>
                      </a:r>
                    </a:p>
                  </a:txBody>
                  <a:tcPr marL="45430" marR="4543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11.4275</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106*</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64</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60.4</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37</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34.9</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5</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4.7</a:t>
                      </a:r>
                    </a:p>
                  </a:txBody>
                  <a:tcPr marL="68580" marR="68580" marT="0" marB="0" anchor="ctr"/>
                </a:tc>
                <a:tc>
                  <a:txBody>
                    <a:bodyPr/>
                    <a:lstStyle/>
                    <a:p>
                      <a:pPr algn="ctr">
                        <a:lnSpc>
                          <a:spcPct val="115000"/>
                        </a:lnSpc>
                        <a:spcBef>
                          <a:spcPts val="600"/>
                        </a:spcBef>
                        <a:spcAft>
                          <a:spcPts val="0"/>
                        </a:spcAft>
                      </a:pPr>
                      <a:r>
                        <a:rPr lang="en-GB" sz="1100" dirty="0">
                          <a:solidFill>
                            <a:srgbClr val="002060"/>
                          </a:solidFill>
                          <a:latin typeface="+mn-lt"/>
                        </a:rPr>
                        <a:t>0</a:t>
                      </a:r>
                    </a:p>
                  </a:txBody>
                  <a:tcPr marL="45430" marR="45430" marT="0" marB="0" anchor="ctr"/>
                </a:tc>
                <a:tc>
                  <a:txBody>
                    <a:bodyPr/>
                    <a:lstStyle/>
                    <a:p>
                      <a:pPr algn="ctr">
                        <a:lnSpc>
                          <a:spcPct val="115000"/>
                        </a:lnSpc>
                        <a:spcBef>
                          <a:spcPts val="600"/>
                        </a:spcBef>
                        <a:spcAft>
                          <a:spcPts val="0"/>
                        </a:spcAft>
                      </a:pPr>
                      <a:r>
                        <a:rPr lang="en-GB" sz="1100" dirty="0">
                          <a:solidFill>
                            <a:srgbClr val="002060"/>
                          </a:solidFill>
                          <a:latin typeface="+mn-lt"/>
                        </a:rPr>
                        <a:t>0</a:t>
                      </a:r>
                    </a:p>
                  </a:txBody>
                  <a:tcPr marL="45430" marR="45430" marT="0" marB="0" anchor="ctr"/>
                </a:tc>
                <a:extLst>
                  <a:ext uri="{0D108BD9-81ED-4DB2-BD59-A6C34878D82A}">
                    <a16:rowId xmlns:a16="http://schemas.microsoft.com/office/drawing/2014/main" val="3604690085"/>
                  </a:ext>
                </a:extLst>
              </a:tr>
              <a:tr h="595196">
                <a:tc>
                  <a:txBody>
                    <a:bodyPr/>
                    <a:lstStyle/>
                    <a:p>
                      <a:pPr algn="l">
                        <a:lnSpc>
                          <a:spcPct val="115000"/>
                        </a:lnSpc>
                        <a:spcBef>
                          <a:spcPts val="600"/>
                        </a:spcBef>
                        <a:spcAft>
                          <a:spcPts val="0"/>
                        </a:spcAft>
                      </a:pPr>
                      <a:r>
                        <a:rPr lang="en-GB" sz="1000" dirty="0">
                          <a:latin typeface="+mn-lt"/>
                        </a:rPr>
                        <a:t>Permanent restriction in use</a:t>
                      </a:r>
                    </a:p>
                  </a:txBody>
                  <a:tcPr marL="45430" marR="4543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0.2848</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14</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14</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100</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0</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0.0</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0</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0.0</a:t>
                      </a:r>
                    </a:p>
                  </a:txBody>
                  <a:tcPr marL="68580" marR="68580" marT="0" marB="0" anchor="ctr"/>
                </a:tc>
                <a:tc>
                  <a:txBody>
                    <a:bodyPr/>
                    <a:lstStyle/>
                    <a:p>
                      <a:pPr algn="ctr">
                        <a:lnSpc>
                          <a:spcPct val="115000"/>
                        </a:lnSpc>
                        <a:spcBef>
                          <a:spcPts val="600"/>
                        </a:spcBef>
                        <a:spcAft>
                          <a:spcPts val="0"/>
                        </a:spcAft>
                      </a:pPr>
                      <a:r>
                        <a:rPr lang="en-GB" sz="1100" dirty="0">
                          <a:solidFill>
                            <a:srgbClr val="002060"/>
                          </a:solidFill>
                          <a:latin typeface="+mn-lt"/>
                        </a:rPr>
                        <a:t>0</a:t>
                      </a:r>
                    </a:p>
                  </a:txBody>
                  <a:tcPr marL="45430" marR="45430" marT="0" marB="0" anchor="ctr"/>
                </a:tc>
                <a:tc>
                  <a:txBody>
                    <a:bodyPr/>
                    <a:lstStyle/>
                    <a:p>
                      <a:pPr algn="ctr">
                        <a:lnSpc>
                          <a:spcPct val="115000"/>
                        </a:lnSpc>
                        <a:spcBef>
                          <a:spcPts val="600"/>
                        </a:spcBef>
                        <a:spcAft>
                          <a:spcPts val="0"/>
                        </a:spcAft>
                      </a:pPr>
                      <a:r>
                        <a:rPr lang="en-GB" sz="1100" dirty="0">
                          <a:solidFill>
                            <a:srgbClr val="002060"/>
                          </a:solidFill>
                          <a:latin typeface="+mn-lt"/>
                        </a:rPr>
                        <a:t>0</a:t>
                      </a:r>
                    </a:p>
                  </a:txBody>
                  <a:tcPr marL="45430" marR="45430" marT="0" marB="0" anchor="ctr"/>
                </a:tc>
                <a:extLst>
                  <a:ext uri="{0D108BD9-81ED-4DB2-BD59-A6C34878D82A}">
                    <a16:rowId xmlns:a16="http://schemas.microsoft.com/office/drawing/2014/main" val="3085319032"/>
                  </a:ext>
                </a:extLst>
              </a:tr>
              <a:tr h="603764">
                <a:tc>
                  <a:txBody>
                    <a:bodyPr/>
                    <a:lstStyle/>
                    <a:p>
                      <a:pPr algn="l">
                        <a:lnSpc>
                          <a:spcPct val="115000"/>
                        </a:lnSpc>
                        <a:spcBef>
                          <a:spcPts val="600"/>
                        </a:spcBef>
                        <a:spcAft>
                          <a:spcPts val="0"/>
                        </a:spcAft>
                      </a:pPr>
                      <a:r>
                        <a:rPr lang="en-GB" sz="1000" dirty="0">
                          <a:latin typeface="+mn-lt"/>
                        </a:rPr>
                        <a:t>Obligation to redevelop existing land utilities</a:t>
                      </a:r>
                    </a:p>
                  </a:txBody>
                  <a:tcPr marL="45430" marR="4543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0.0988</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9</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7</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77.8</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2</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22.2</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0</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0.0</a:t>
                      </a:r>
                    </a:p>
                  </a:txBody>
                  <a:tcPr marL="68580" marR="68580" marT="0" marB="0" anchor="ctr"/>
                </a:tc>
                <a:tc>
                  <a:txBody>
                    <a:bodyPr/>
                    <a:lstStyle/>
                    <a:p>
                      <a:pPr algn="ctr">
                        <a:lnSpc>
                          <a:spcPct val="115000"/>
                        </a:lnSpc>
                        <a:spcBef>
                          <a:spcPts val="600"/>
                        </a:spcBef>
                        <a:spcAft>
                          <a:spcPts val="0"/>
                        </a:spcAft>
                      </a:pPr>
                      <a:r>
                        <a:rPr lang="en-GB" sz="1100" dirty="0">
                          <a:solidFill>
                            <a:srgbClr val="002060"/>
                          </a:solidFill>
                          <a:latin typeface="+mn-lt"/>
                        </a:rPr>
                        <a:t>N/A</a:t>
                      </a:r>
                    </a:p>
                  </a:txBody>
                  <a:tcPr marL="45430" marR="45430" marT="0" marB="0" anchor="ctr"/>
                </a:tc>
                <a:tc>
                  <a:txBody>
                    <a:bodyPr/>
                    <a:lstStyle/>
                    <a:p>
                      <a:pPr algn="ctr">
                        <a:lnSpc>
                          <a:spcPct val="115000"/>
                        </a:lnSpc>
                        <a:spcBef>
                          <a:spcPts val="600"/>
                        </a:spcBef>
                        <a:spcAft>
                          <a:spcPts val="0"/>
                        </a:spcAft>
                      </a:pPr>
                      <a:r>
                        <a:rPr lang="en-GB" sz="1100" dirty="0">
                          <a:solidFill>
                            <a:srgbClr val="002060"/>
                          </a:solidFill>
                          <a:latin typeface="+mn-lt"/>
                        </a:rPr>
                        <a:t>N/A</a:t>
                      </a:r>
                    </a:p>
                  </a:txBody>
                  <a:tcPr marL="45430" marR="45430" marT="0" marB="0" anchor="ctr"/>
                </a:tc>
                <a:extLst>
                  <a:ext uri="{0D108BD9-81ED-4DB2-BD59-A6C34878D82A}">
                    <a16:rowId xmlns:a16="http://schemas.microsoft.com/office/drawing/2014/main" val="3243883163"/>
                  </a:ext>
                </a:extLst>
              </a:tr>
              <a:tr h="512163">
                <a:tc>
                  <a:txBody>
                    <a:bodyPr/>
                    <a:lstStyle/>
                    <a:p>
                      <a:pPr algn="l">
                        <a:lnSpc>
                          <a:spcPct val="115000"/>
                        </a:lnSpc>
                        <a:spcBef>
                          <a:spcPts val="600"/>
                        </a:spcBef>
                        <a:spcAft>
                          <a:spcPts val="0"/>
                        </a:spcAft>
                      </a:pPr>
                      <a:r>
                        <a:rPr lang="en-GB" sz="1000" dirty="0">
                          <a:latin typeface="+mn-lt"/>
                        </a:rPr>
                        <a:t>Summary</a:t>
                      </a:r>
                    </a:p>
                  </a:txBody>
                  <a:tcPr marL="45430" marR="4543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11.8111</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129</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85</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65.9</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39</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30.2</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5</a:t>
                      </a:r>
                    </a:p>
                  </a:txBody>
                  <a:tcPr marL="68580" marR="68580" marT="0" marB="0" anchor="ctr"/>
                </a:tc>
                <a:tc>
                  <a:txBody>
                    <a:bodyPr/>
                    <a:lstStyle/>
                    <a:p>
                      <a:pPr algn="ctr">
                        <a:lnSpc>
                          <a:spcPct val="115000"/>
                        </a:lnSpc>
                        <a:spcBef>
                          <a:spcPts val="1800"/>
                        </a:spcBef>
                        <a:spcAft>
                          <a:spcPts val="0"/>
                        </a:spcAft>
                      </a:pPr>
                      <a:r>
                        <a:rPr lang="en-GB" sz="1100" b="1" dirty="0">
                          <a:solidFill>
                            <a:srgbClr val="002060"/>
                          </a:solidFill>
                          <a:latin typeface="+mn-lt"/>
                          <a:ea typeface="Calibri" panose="020F0502020204030204" pitchFamily="34" charset="0"/>
                          <a:cs typeface="Times New Roman" panose="02020603050405020304" pitchFamily="18" charset="0"/>
                        </a:rPr>
                        <a:t>3.9</a:t>
                      </a:r>
                    </a:p>
                  </a:txBody>
                  <a:tcPr marL="68580" marR="68580" marT="0" marB="0" anchor="ctr"/>
                </a:tc>
                <a:tc>
                  <a:txBody>
                    <a:bodyPr/>
                    <a:lstStyle/>
                    <a:p>
                      <a:pPr algn="ctr">
                        <a:lnSpc>
                          <a:spcPct val="115000"/>
                        </a:lnSpc>
                        <a:spcBef>
                          <a:spcPts val="600"/>
                        </a:spcBef>
                        <a:spcAft>
                          <a:spcPts val="0"/>
                        </a:spcAft>
                      </a:pPr>
                      <a:r>
                        <a:rPr lang="en-GB" sz="1100" b="1" dirty="0">
                          <a:solidFill>
                            <a:srgbClr val="002060"/>
                          </a:solidFill>
                          <a:latin typeface="+mn-lt"/>
                        </a:rPr>
                        <a:t>0</a:t>
                      </a:r>
                    </a:p>
                  </a:txBody>
                  <a:tcPr marL="45430" marR="45430" marT="0" marB="0" anchor="ctr"/>
                </a:tc>
                <a:tc>
                  <a:txBody>
                    <a:bodyPr/>
                    <a:lstStyle/>
                    <a:p>
                      <a:pPr algn="ctr">
                        <a:lnSpc>
                          <a:spcPct val="115000"/>
                        </a:lnSpc>
                        <a:spcBef>
                          <a:spcPts val="600"/>
                        </a:spcBef>
                        <a:spcAft>
                          <a:spcPts val="0"/>
                        </a:spcAft>
                      </a:pPr>
                      <a:r>
                        <a:rPr lang="en-GB" sz="1100" b="1" dirty="0">
                          <a:solidFill>
                            <a:srgbClr val="002060"/>
                          </a:solidFill>
                          <a:latin typeface="+mn-lt"/>
                        </a:rPr>
                        <a:t>0</a:t>
                      </a:r>
                    </a:p>
                  </a:txBody>
                  <a:tcPr marL="45430" marR="45430" marT="0" marB="0" anchor="ctr"/>
                </a:tc>
                <a:extLst>
                  <a:ext uri="{0D108BD9-81ED-4DB2-BD59-A6C34878D82A}">
                    <a16:rowId xmlns:a16="http://schemas.microsoft.com/office/drawing/2014/main" val="2572476352"/>
                  </a:ext>
                </a:extLst>
              </a:tr>
            </a:tbl>
          </a:graphicData>
        </a:graphic>
      </p:graphicFrame>
      <p:sp>
        <p:nvSpPr>
          <p:cNvPr id="11" name="Prostokąt 10">
            <a:extLst>
              <a:ext uri="{FF2B5EF4-FFF2-40B4-BE49-F238E27FC236}">
                <a16:creationId xmlns:a16="http://schemas.microsoft.com/office/drawing/2014/main" id="{2D50F5F4-2ED2-4BC5-82E3-50BA9EAD0673}"/>
              </a:ext>
            </a:extLst>
          </p:cNvPr>
          <p:cNvSpPr/>
          <p:nvPr/>
        </p:nvSpPr>
        <p:spPr>
          <a:xfrm>
            <a:off x="4608005" y="4194946"/>
            <a:ext cx="4572000" cy="923330"/>
          </a:xfrm>
          <a:prstGeom prst="rect">
            <a:avLst/>
          </a:prstGeom>
        </p:spPr>
        <p:txBody>
          <a:bodyPr>
            <a:spAutoFit/>
          </a:bodyPr>
          <a:lstStyle/>
          <a:p>
            <a:r>
              <a:rPr lang="en-GB" dirty="0">
                <a:solidFill>
                  <a:srgbClr val="FF0000"/>
                </a:solidFill>
                <a:latin typeface="Calibri" panose="020F0502020204030204" pitchFamily="34" charset="0"/>
                <a:ea typeface="Calibri" panose="020F0502020204030204" pitchFamily="34" charset="0"/>
              </a:rPr>
              <a:t>There are no physical and economic resettlements for Works Contracts 3A.2/1 and 3A.2/2.</a:t>
            </a:r>
          </a:p>
        </p:txBody>
      </p:sp>
      <p:sp>
        <p:nvSpPr>
          <p:cNvPr id="5" name="Prostokąt 4">
            <a:extLst>
              <a:ext uri="{FF2B5EF4-FFF2-40B4-BE49-F238E27FC236}">
                <a16:creationId xmlns:a16="http://schemas.microsoft.com/office/drawing/2014/main" id="{AA7B144B-2B94-4BDE-AF55-2370B4B6F40D}"/>
              </a:ext>
            </a:extLst>
          </p:cNvPr>
          <p:cNvSpPr/>
          <p:nvPr/>
        </p:nvSpPr>
        <p:spPr>
          <a:xfrm>
            <a:off x="-48156" y="3930323"/>
            <a:ext cx="4158208" cy="789832"/>
          </a:xfrm>
          <a:prstGeom prst="rect">
            <a:avLst/>
          </a:prstGeom>
        </p:spPr>
        <p:txBody>
          <a:bodyPr wrap="square">
            <a:spAutoFit/>
          </a:bodyPr>
          <a:lstStyle/>
          <a:p>
            <a:pPr marL="228600" algn="just">
              <a:lnSpc>
                <a:spcPct val="115000"/>
              </a:lnSpc>
              <a:spcAft>
                <a:spcPts val="0"/>
              </a:spcAft>
            </a:pPr>
            <a:r>
              <a:rPr lang="en-GB" sz="1000" dirty="0">
                <a:latin typeface="Calibri" panose="020F0502020204030204" pitchFamily="34" charset="0"/>
                <a:ea typeface="Calibri" panose="020F0502020204030204" pitchFamily="34" charset="0"/>
                <a:cs typeface="Times New Roman" panose="02020603050405020304" pitchFamily="18" charset="0"/>
              </a:rPr>
              <a:t>* 5 real properties are indicated in the category "Others”: </a:t>
            </a:r>
          </a:p>
          <a:p>
            <a:pPr marL="400050" indent="-171450" algn="just">
              <a:lnSpc>
                <a:spcPct val="115000"/>
              </a:lnSpc>
              <a:spcAft>
                <a:spcPts val="0"/>
              </a:spcAft>
              <a:buFont typeface="Arial" panose="020B0604020202020204" pitchFamily="34" charset="0"/>
              <a:buChar char="•"/>
            </a:pPr>
            <a:r>
              <a:rPr lang="en-GB" sz="1000" dirty="0">
                <a:latin typeface="Calibri" panose="020F0502020204030204" pitchFamily="34" charset="0"/>
                <a:ea typeface="Calibri" panose="020F0502020204030204" pitchFamily="34" charset="0"/>
                <a:cs typeface="Times New Roman" panose="02020603050405020304" pitchFamily="18" charset="0"/>
              </a:rPr>
              <a:t>2 plots which are co-ownership of the State Treasury and 7 natural persons, and</a:t>
            </a:r>
          </a:p>
          <a:p>
            <a:pPr marL="400050" indent="-171450" algn="just">
              <a:lnSpc>
                <a:spcPct val="115000"/>
              </a:lnSpc>
              <a:spcAft>
                <a:spcPts val="0"/>
              </a:spcAft>
              <a:buFont typeface="Arial" panose="020B0604020202020204" pitchFamily="34" charset="0"/>
              <a:buChar char="•"/>
            </a:pPr>
            <a:r>
              <a:rPr lang="en-GB" sz="1000" dirty="0">
                <a:latin typeface="Calibri" panose="020F0502020204030204" pitchFamily="34" charset="0"/>
                <a:ea typeface="Calibri" panose="020F0502020204030204" pitchFamily="34" charset="0"/>
                <a:cs typeface="Times New Roman" panose="02020603050405020304" pitchFamily="18" charset="0"/>
              </a:rPr>
              <a:t>3 plots with unsettled legal status.</a:t>
            </a:r>
          </a:p>
        </p:txBody>
      </p:sp>
    </p:spTree>
    <p:extLst>
      <p:ext uri="{BB962C8B-B14F-4D97-AF65-F5344CB8AC3E}">
        <p14:creationId xmlns:p14="http://schemas.microsoft.com/office/powerpoint/2010/main" val="197739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6" name="Tytuł 1"/>
          <p:cNvSpPr>
            <a:spLocks noGrp="1"/>
          </p:cNvSpPr>
          <p:nvPr>
            <p:ph type="title"/>
          </p:nvPr>
        </p:nvSpPr>
        <p:spPr>
          <a:xfrm>
            <a:off x="2195736" y="195486"/>
            <a:ext cx="6563072" cy="421555"/>
          </a:xfrm>
        </p:spPr>
        <p:txBody>
          <a:bodyPr/>
          <a:lstStyle/>
          <a:p>
            <a:pPr algn="r"/>
            <a:r>
              <a:rPr lang="en-GB" sz="1800" b="1" dirty="0">
                <a:solidFill>
                  <a:schemeClr val="accent1">
                    <a:lumMod val="75000"/>
                  </a:schemeClr>
                </a:solidFill>
              </a:rPr>
              <a:t>Impact of Works Contracts 3A.2/1 and 3A.2/2</a:t>
            </a:r>
          </a:p>
        </p:txBody>
      </p:sp>
      <p:sp>
        <p:nvSpPr>
          <p:cNvPr id="8" name="Rectangle 16"/>
          <p:cNvSpPr>
            <a:spLocks noChangeArrowheads="1"/>
          </p:cNvSpPr>
          <p:nvPr/>
        </p:nvSpPr>
        <p:spPr bwMode="auto">
          <a:xfrm>
            <a:off x="184731" y="859727"/>
            <a:ext cx="8574077" cy="1200308"/>
          </a:xfrm>
          <a:prstGeom prst="rect">
            <a:avLst/>
          </a:prstGeom>
          <a:noFill/>
          <a:ln w="9525">
            <a:noFill/>
            <a:miter lim="800000"/>
            <a:headEnd/>
            <a:tailEnd/>
          </a:ln>
        </p:spPr>
        <p:txBody>
          <a:bodyPr wrap="square" lIns="91420" tIns="45710" rIns="91420" bIns="45710" anchor="ctr">
            <a:spAutoFit/>
          </a:bodyPr>
          <a:lstStyle/>
          <a:p>
            <a:pPr algn="just">
              <a:spcBef>
                <a:spcPts val="300"/>
              </a:spcBef>
            </a:pPr>
            <a:endParaRPr lang="pl-PL" altLang="zh-CN" sz="800" dirty="0">
              <a:latin typeface="Arial" panose="020B0604020202020204" pitchFamily="34" charset="0"/>
              <a:cs typeface="Arial" panose="020B0604020202020204" pitchFamily="34" charset="0"/>
              <a:sym typeface="ヒラギノ角ゴ Pro W3" charset="-128"/>
            </a:endParaRPr>
          </a:p>
          <a:p>
            <a:pPr algn="just"/>
            <a:r>
              <a:rPr lang="en-GB" sz="1600" b="1" dirty="0">
                <a:solidFill>
                  <a:schemeClr val="accent1">
                    <a:lumMod val="75000"/>
                  </a:schemeClr>
                </a:solidFill>
              </a:rPr>
              <a:t>Among the above-mentioned 129 properties, 85 plots are public plots, including 84 plots owned by the State Treasury and 1 plot owned by the Local Authorities’ Units (Cracow Municipality), 39 plots are owned by 76 private persons. In the category "Others", 2 plots are co-ownership of 7 </a:t>
            </a:r>
            <a:r>
              <a:rPr lang="pl-PL" sz="1600" b="1" dirty="0" err="1">
                <a:solidFill>
                  <a:schemeClr val="accent1">
                    <a:lumMod val="75000"/>
                  </a:schemeClr>
                </a:solidFill>
              </a:rPr>
              <a:t>private</a:t>
            </a:r>
            <a:r>
              <a:rPr lang="en-GB" sz="1600" b="1" dirty="0">
                <a:solidFill>
                  <a:schemeClr val="accent1">
                    <a:lumMod val="75000"/>
                  </a:schemeClr>
                </a:solidFill>
              </a:rPr>
              <a:t> persons and the State Treasury, and 3 plots of land have unsettled legal status.</a:t>
            </a:r>
            <a:r>
              <a:rPr lang="en-GB" sz="1600" dirty="0">
                <a:solidFill>
                  <a:schemeClr val="accent1">
                    <a:lumMod val="75000"/>
                  </a:schemeClr>
                </a:solidFill>
              </a:rPr>
              <a:t> </a:t>
            </a:r>
          </a:p>
        </p:txBody>
      </p:sp>
      <p:sp>
        <p:nvSpPr>
          <p:cNvPr id="3" name="Prostokąt 2">
            <a:extLst>
              <a:ext uri="{FF2B5EF4-FFF2-40B4-BE49-F238E27FC236}">
                <a16:creationId xmlns:a16="http://schemas.microsoft.com/office/drawing/2014/main" id="{4F77E4AC-BACE-4B7F-976A-7A637D433504}"/>
              </a:ext>
            </a:extLst>
          </p:cNvPr>
          <p:cNvSpPr/>
          <p:nvPr/>
        </p:nvSpPr>
        <p:spPr>
          <a:xfrm>
            <a:off x="400706" y="4327562"/>
            <a:ext cx="8499926" cy="246221"/>
          </a:xfrm>
          <a:prstGeom prst="rect">
            <a:avLst/>
          </a:prstGeom>
        </p:spPr>
        <p:txBody>
          <a:bodyPr wrap="square">
            <a:spAutoFit/>
          </a:bodyPr>
          <a:lstStyle/>
          <a:p>
            <a:r>
              <a:rPr lang="en-GB" sz="1000" b="1" dirty="0">
                <a:solidFill>
                  <a:srgbClr val="FF0000"/>
                </a:solidFill>
                <a:latin typeface="Calibri" panose="020F0502020204030204" pitchFamily="34" charset="0"/>
                <a:ea typeface="Calibri" panose="020F0502020204030204" pitchFamily="34" charset="0"/>
              </a:rPr>
              <a:t>Chart: Ownership structure for plots under the analysis (permanent acquisition, permanent restrictions in use, obligatory redevelopment of utilities) – number of plots, %</a:t>
            </a:r>
          </a:p>
        </p:txBody>
      </p:sp>
      <p:sp>
        <p:nvSpPr>
          <p:cNvPr id="11" name="pole tekstowe 10">
            <a:extLst>
              <a:ext uri="{FF2B5EF4-FFF2-40B4-BE49-F238E27FC236}">
                <a16:creationId xmlns:a16="http://schemas.microsoft.com/office/drawing/2014/main" id="{5132648B-57C2-4D2C-9E7B-7506D8EEC035}"/>
              </a:ext>
            </a:extLst>
          </p:cNvPr>
          <p:cNvSpPr txBox="1"/>
          <p:nvPr/>
        </p:nvSpPr>
        <p:spPr>
          <a:xfrm>
            <a:off x="6421719" y="4630783"/>
            <a:ext cx="2520280" cy="430887"/>
          </a:xfrm>
          <a:prstGeom prst="rect">
            <a:avLst/>
          </a:prstGeom>
          <a:noFill/>
        </p:spPr>
        <p:txBody>
          <a:bodyPr wrap="square" rtlCol="0">
            <a:spAutoFit/>
          </a:bodyPr>
          <a:lstStyle/>
          <a:p>
            <a:r>
              <a:rPr lang="en-GB" sz="1100" dirty="0"/>
              <a:t>Detailed information is provided in Chapter 7.3 of the Draft LA&amp;RAP</a:t>
            </a:r>
          </a:p>
        </p:txBody>
      </p:sp>
      <p:graphicFrame>
        <p:nvGraphicFramePr>
          <p:cNvPr id="10" name="Wykres 9">
            <a:extLst>
              <a:ext uri="{FF2B5EF4-FFF2-40B4-BE49-F238E27FC236}">
                <a16:creationId xmlns:a16="http://schemas.microsoft.com/office/drawing/2014/main" id="{00000000-0008-0000-0200-000003000000}"/>
              </a:ext>
            </a:extLst>
          </p:cNvPr>
          <p:cNvGraphicFramePr/>
          <p:nvPr>
            <p:extLst>
              <p:ext uri="{D42A27DB-BD31-4B8C-83A1-F6EECF244321}">
                <p14:modId xmlns:p14="http://schemas.microsoft.com/office/powerpoint/2010/main" val="1406220978"/>
              </p:ext>
            </p:extLst>
          </p:nvPr>
        </p:nvGraphicFramePr>
        <p:xfrm>
          <a:off x="2220716" y="1898717"/>
          <a:ext cx="4617720" cy="26289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12279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sz="1800" b="1" dirty="0">
                <a:solidFill>
                  <a:schemeClr val="accent1">
                    <a:lumMod val="75000"/>
                  </a:schemeClr>
                </a:solidFill>
              </a:rPr>
              <a:t>Legal basis for implementation of the LA&amp;RAP</a:t>
            </a:r>
          </a:p>
        </p:txBody>
      </p:sp>
      <p:sp>
        <p:nvSpPr>
          <p:cNvPr id="4" name="Prostokąt 3"/>
          <p:cNvSpPr/>
          <p:nvPr/>
        </p:nvSpPr>
        <p:spPr>
          <a:xfrm>
            <a:off x="323528" y="1059582"/>
            <a:ext cx="8424936" cy="3585597"/>
          </a:xfrm>
          <a:prstGeom prst="rect">
            <a:avLst/>
          </a:prstGeom>
        </p:spPr>
        <p:txBody>
          <a:bodyPr wrap="square">
            <a:spAutoFit/>
          </a:bodyPr>
          <a:lstStyle/>
          <a:p>
            <a:pPr>
              <a:spcBef>
                <a:spcPts val="600"/>
              </a:spcBef>
              <a:defRPr/>
            </a:pPr>
            <a:r>
              <a:rPr lang="en-GB" sz="1400" dirty="0">
                <a:solidFill>
                  <a:schemeClr val="accent1">
                    <a:lumMod val="75000"/>
                  </a:schemeClr>
                </a:solidFill>
                <a:cs typeface="Arial" panose="020B0604020202020204" pitchFamily="34" charset="0"/>
              </a:rPr>
              <a:t>The most important legal acts associated with acquisition of rights to properties necessary for implementation of the Contracts are as follows:</a:t>
            </a:r>
          </a:p>
          <a:p>
            <a:pPr marL="444500" indent="-261938">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Constitution of the Republic of Poland of April 2, 1997,  </a:t>
            </a:r>
          </a:p>
          <a:p>
            <a:pPr marL="444500" indent="-261938">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The Law of April 23, 1964 – Civil Code, </a:t>
            </a:r>
          </a:p>
          <a:p>
            <a:pPr marL="444500" indent="-261938">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The Law of July 8, 2010 on specific terms of preparing for implementation of projects in the scope of flood protection facilities, </a:t>
            </a:r>
          </a:p>
          <a:p>
            <a:pPr marL="444500" indent="-261938">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The Law of August 21, 1997 on the Properties Management,</a:t>
            </a:r>
          </a:p>
          <a:p>
            <a:pPr marL="444500" indent="-261938">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The Act of June 14, 1960 – Code of Administrative Procedure,</a:t>
            </a:r>
          </a:p>
          <a:p>
            <a:pPr marL="444500" indent="-261938">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The Act of July 20, 2017 – Water Law, </a:t>
            </a:r>
          </a:p>
          <a:p>
            <a:pPr marL="444500" indent="-261938">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Regulation of the Council of Ministers of September 21, 2004 on the evaluation of properties and development of estimates;</a:t>
            </a:r>
          </a:p>
          <a:p>
            <a:pPr marL="444500" indent="-261938">
              <a:spcBef>
                <a:spcPts val="600"/>
              </a:spcBef>
              <a:defRPr/>
            </a:pPr>
            <a:r>
              <a:rPr lang="en-GB" sz="1400" dirty="0">
                <a:solidFill>
                  <a:schemeClr val="accent1">
                    <a:lumMod val="75000"/>
                  </a:schemeClr>
                </a:solidFill>
                <a:cs typeface="Arial" panose="020B0604020202020204" pitchFamily="34" charset="0"/>
              </a:rPr>
              <a:t>and</a:t>
            </a:r>
          </a:p>
          <a:p>
            <a:pPr marL="444500" indent="-261938">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World Bank’s Operational Policy OP 4.12.</a:t>
            </a:r>
          </a:p>
        </p:txBody>
      </p:sp>
      <p:sp>
        <p:nvSpPr>
          <p:cNvPr id="5" name="pole tekstowe 4">
            <a:extLst>
              <a:ext uri="{FF2B5EF4-FFF2-40B4-BE49-F238E27FC236}">
                <a16:creationId xmlns:a16="http://schemas.microsoft.com/office/drawing/2014/main" id="{E872A007-86EA-47B3-B485-5395A6A26474}"/>
              </a:ext>
            </a:extLst>
          </p:cNvPr>
          <p:cNvSpPr txBox="1"/>
          <p:nvPr/>
        </p:nvSpPr>
        <p:spPr>
          <a:xfrm>
            <a:off x="6372200" y="4443958"/>
            <a:ext cx="2520280" cy="430887"/>
          </a:xfrm>
          <a:prstGeom prst="rect">
            <a:avLst/>
          </a:prstGeom>
          <a:noFill/>
        </p:spPr>
        <p:txBody>
          <a:bodyPr wrap="square" rtlCol="0">
            <a:spAutoFit/>
          </a:bodyPr>
          <a:lstStyle/>
          <a:p>
            <a:r>
              <a:rPr lang="en-GB" sz="1100" dirty="0"/>
              <a:t>Detailed information is provided in Chapter 8.1 of the Draft LA&amp;RAP</a:t>
            </a:r>
          </a:p>
        </p:txBody>
      </p:sp>
    </p:spTree>
    <p:extLst>
      <p:ext uri="{BB962C8B-B14F-4D97-AF65-F5344CB8AC3E}">
        <p14:creationId xmlns:p14="http://schemas.microsoft.com/office/powerpoint/2010/main" val="2221117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sz="1800" b="1" dirty="0">
                <a:solidFill>
                  <a:schemeClr val="accent1">
                    <a:lumMod val="75000"/>
                  </a:schemeClr>
                </a:solidFill>
              </a:rPr>
              <a:t>OP 4.12</a:t>
            </a:r>
          </a:p>
        </p:txBody>
      </p:sp>
      <p:sp>
        <p:nvSpPr>
          <p:cNvPr id="5" name="Prostokąt 4"/>
          <p:cNvSpPr/>
          <p:nvPr/>
        </p:nvSpPr>
        <p:spPr>
          <a:xfrm>
            <a:off x="323528" y="1032574"/>
            <a:ext cx="8363272" cy="3339376"/>
          </a:xfrm>
          <a:prstGeom prst="rect">
            <a:avLst/>
          </a:prstGeom>
        </p:spPr>
        <p:txBody>
          <a:bodyPr wrap="square">
            <a:spAutoFit/>
          </a:bodyPr>
          <a:lstStyle/>
          <a:p>
            <a:pPr>
              <a:spcBef>
                <a:spcPts val="600"/>
              </a:spcBef>
              <a:defRPr/>
            </a:pPr>
            <a:endParaRPr lang="pl-PL" sz="1600" dirty="0">
              <a:solidFill>
                <a:schemeClr val="accent1">
                  <a:lumMod val="75000"/>
                </a:schemeClr>
              </a:solidFill>
              <a:cs typeface="Arial" panose="020B0604020202020204" pitchFamily="34" charset="0"/>
            </a:endParaRPr>
          </a:p>
          <a:p>
            <a:pPr>
              <a:spcBef>
                <a:spcPts val="600"/>
              </a:spcBef>
              <a:defRPr/>
            </a:pPr>
            <a:r>
              <a:rPr lang="en-GB" sz="1600" b="1" dirty="0">
                <a:solidFill>
                  <a:schemeClr val="accent1">
                    <a:lumMod val="75000"/>
                  </a:schemeClr>
                </a:solidFill>
                <a:cs typeface="Arial" panose="020B0604020202020204" pitchFamily="34" charset="0"/>
              </a:rPr>
              <a:t>OP 4.12 Involuntary resettlements</a:t>
            </a:r>
            <a:r>
              <a:rPr lang="en-GB" sz="1600" dirty="0">
                <a:solidFill>
                  <a:schemeClr val="accent1">
                    <a:lumMod val="75000"/>
                  </a:schemeClr>
                </a:solidFill>
                <a:cs typeface="Arial" panose="020B0604020202020204" pitchFamily="34" charset="0"/>
              </a:rPr>
              <a:t> - the </a:t>
            </a:r>
            <a:r>
              <a:rPr lang="en-GB" sz="1600" b="1" dirty="0">
                <a:solidFill>
                  <a:schemeClr val="accent1">
                    <a:lumMod val="75000"/>
                  </a:schemeClr>
                </a:solidFill>
                <a:cs typeface="Arial" panose="020B0604020202020204" pitchFamily="34" charset="0"/>
              </a:rPr>
              <a:t>Operational Policy</a:t>
            </a:r>
            <a:r>
              <a:rPr lang="en-GB" sz="1600" dirty="0">
                <a:solidFill>
                  <a:schemeClr val="accent1">
                    <a:lumMod val="75000"/>
                  </a:schemeClr>
                </a:solidFill>
                <a:cs typeface="Arial" panose="020B0604020202020204" pitchFamily="34" charset="0"/>
              </a:rPr>
              <a:t> contains the main principles and procedures which constitute the basis of WB’s approach to involuntary resettlements associated with investment projects.</a:t>
            </a:r>
          </a:p>
          <a:p>
            <a:pPr>
              <a:spcBef>
                <a:spcPts val="600"/>
              </a:spcBef>
              <a:defRPr/>
            </a:pPr>
            <a:r>
              <a:rPr lang="en-GB" sz="1600" dirty="0">
                <a:solidFill>
                  <a:schemeClr val="accent1">
                    <a:lumMod val="75000"/>
                  </a:schemeClr>
                </a:solidFill>
                <a:cs typeface="Arial" panose="020B0604020202020204" pitchFamily="34" charset="0"/>
              </a:rPr>
              <a:t>Obligations arising from OP 4.12 are applicable if Project implementation requires the following:</a:t>
            </a:r>
          </a:p>
          <a:p>
            <a:pPr marL="342900" indent="-342900">
              <a:spcBef>
                <a:spcPts val="600"/>
              </a:spcBef>
              <a:buFont typeface="+mj-lt"/>
              <a:buAutoNum type="alphaUcPeriod"/>
              <a:defRPr/>
            </a:pPr>
            <a:r>
              <a:rPr lang="en-GB" sz="1600" dirty="0">
                <a:solidFill>
                  <a:schemeClr val="accent1">
                    <a:lumMod val="75000"/>
                  </a:schemeClr>
                </a:solidFill>
                <a:cs typeface="Arial" panose="020B0604020202020204" pitchFamily="34" charset="0"/>
              </a:rPr>
              <a:t>involuntary real property acquisition resulting in:</a:t>
            </a:r>
          </a:p>
          <a:p>
            <a:pPr marL="914400" lvl="3" indent="-342900">
              <a:spcBef>
                <a:spcPts val="600"/>
              </a:spcBef>
              <a:buFont typeface="+mj-lt"/>
              <a:buAutoNum type="alphaLcPeriod"/>
              <a:defRPr/>
            </a:pPr>
            <a:r>
              <a:rPr lang="en-GB" sz="1600" dirty="0">
                <a:solidFill>
                  <a:schemeClr val="accent1">
                    <a:lumMod val="75000"/>
                  </a:schemeClr>
                </a:solidFill>
                <a:cs typeface="Arial" panose="020B0604020202020204" pitchFamily="34" charset="0"/>
                <a:sym typeface="ヒラギノ角ゴ Pro W3" charset="-128"/>
              </a:rPr>
              <a:t>relocation or loss of shelter;</a:t>
            </a:r>
          </a:p>
          <a:p>
            <a:pPr marL="914400" lvl="3" indent="-342900">
              <a:spcBef>
                <a:spcPts val="600"/>
              </a:spcBef>
              <a:buFont typeface="+mj-lt"/>
              <a:buAutoNum type="alphaLcPeriod"/>
              <a:defRPr/>
            </a:pPr>
            <a:r>
              <a:rPr lang="en-GB" sz="1600" dirty="0">
                <a:solidFill>
                  <a:schemeClr val="accent1">
                    <a:lumMod val="75000"/>
                  </a:schemeClr>
                </a:solidFill>
                <a:cs typeface="Arial" panose="020B0604020202020204" pitchFamily="34" charset="0"/>
                <a:sym typeface="ヒラギノ角ゴ Pro W3" charset="-128"/>
              </a:rPr>
              <a:t>loss of assets or access to assets,</a:t>
            </a:r>
          </a:p>
          <a:p>
            <a:pPr marL="914400" lvl="3" indent="-342900" algn="just">
              <a:spcBef>
                <a:spcPts val="600"/>
              </a:spcBef>
              <a:buFont typeface="+mj-lt"/>
              <a:buAutoNum type="alphaLcPeriod"/>
              <a:defRPr/>
            </a:pPr>
            <a:r>
              <a:rPr lang="en-GB" sz="1600" dirty="0">
                <a:solidFill>
                  <a:schemeClr val="accent1">
                    <a:lumMod val="75000"/>
                  </a:schemeClr>
                </a:solidFill>
                <a:cs typeface="Arial" panose="020B0604020202020204" pitchFamily="34" charset="0"/>
                <a:sym typeface="ヒラギノ角ゴ Pro W3" charset="-128"/>
              </a:rPr>
              <a:t>loss of income sources or lowering the standard of quality of life.</a:t>
            </a:r>
          </a:p>
          <a:p>
            <a:pPr marL="342900" indent="-342900">
              <a:spcBef>
                <a:spcPts val="600"/>
              </a:spcBef>
              <a:buFont typeface="+mj-lt"/>
              <a:buAutoNum type="alphaUcPeriod"/>
              <a:defRPr/>
            </a:pPr>
            <a:r>
              <a:rPr lang="en-GB" sz="1600" dirty="0">
                <a:solidFill>
                  <a:schemeClr val="accent1">
                    <a:lumMod val="75000"/>
                  </a:schemeClr>
                </a:solidFill>
                <a:cs typeface="Arial" panose="020B0604020202020204" pitchFamily="34" charset="0"/>
              </a:rPr>
              <a:t>involuntary restriction of access to legally designated parks and protected areas resulting in adverse impacts on the quality of life of Project Affected Persons.</a:t>
            </a:r>
          </a:p>
        </p:txBody>
      </p:sp>
    </p:spTree>
    <p:extLst>
      <p:ext uri="{BB962C8B-B14F-4D97-AF65-F5344CB8AC3E}">
        <p14:creationId xmlns:p14="http://schemas.microsoft.com/office/powerpoint/2010/main" val="32292444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sz="1800" b="1" dirty="0">
                <a:solidFill>
                  <a:schemeClr val="accent1">
                    <a:lumMod val="75000"/>
                  </a:schemeClr>
                </a:solidFill>
              </a:rPr>
              <a:t>Mitigation measures</a:t>
            </a:r>
          </a:p>
        </p:txBody>
      </p:sp>
      <p:sp>
        <p:nvSpPr>
          <p:cNvPr id="4" name="Prostokąt 3">
            <a:extLst>
              <a:ext uri="{FF2B5EF4-FFF2-40B4-BE49-F238E27FC236}">
                <a16:creationId xmlns:a16="http://schemas.microsoft.com/office/drawing/2014/main" id="{69582607-CEB0-407C-B11C-E0FDF4723AAC}"/>
              </a:ext>
            </a:extLst>
          </p:cNvPr>
          <p:cNvSpPr/>
          <p:nvPr/>
        </p:nvSpPr>
        <p:spPr>
          <a:xfrm>
            <a:off x="467544" y="1131590"/>
            <a:ext cx="8136904" cy="3277820"/>
          </a:xfrm>
          <a:prstGeom prst="rect">
            <a:avLst/>
          </a:prstGeom>
        </p:spPr>
        <p:txBody>
          <a:bodyPr wrap="square">
            <a:spAutoFit/>
          </a:bodyPr>
          <a:lstStyle/>
          <a:p>
            <a:pPr algn="just">
              <a:spcBef>
                <a:spcPts val="600"/>
              </a:spcBef>
              <a:defRPr/>
            </a:pPr>
            <a:r>
              <a:rPr lang="en-GB" sz="1400" dirty="0">
                <a:solidFill>
                  <a:schemeClr val="accent1">
                    <a:lumMod val="75000"/>
                  </a:schemeClr>
                </a:solidFill>
                <a:cs typeface="Arial" panose="020B0604020202020204" pitchFamily="34" charset="0"/>
              </a:rPr>
              <a:t>1. Informing the parties about their rights (purchase of remnants, EU and ARMA subsidies, 5% bonus)</a:t>
            </a:r>
          </a:p>
          <a:p>
            <a:pPr algn="just">
              <a:spcBef>
                <a:spcPts val="600"/>
              </a:spcBef>
              <a:defRPr/>
            </a:pPr>
            <a:r>
              <a:rPr lang="en-GB" sz="1400" dirty="0">
                <a:solidFill>
                  <a:schemeClr val="accent1">
                    <a:lumMod val="75000"/>
                  </a:schemeClr>
                </a:solidFill>
                <a:cs typeface="Arial" panose="020B0604020202020204" pitchFamily="34" charset="0"/>
              </a:rPr>
              <a:t>2. Organizational measures:</a:t>
            </a:r>
          </a:p>
          <a:p>
            <a:pPr marL="541338" indent="-184150" algn="just">
              <a:spcBef>
                <a:spcPts val="600"/>
              </a:spcBef>
              <a:buFont typeface="Wingdings" panose="05000000000000000000" pitchFamily="2" charset="2"/>
              <a:buChar char="q"/>
              <a:defRPr/>
            </a:pPr>
            <a:r>
              <a:rPr lang="en-GB" sz="1200" dirty="0">
                <a:solidFill>
                  <a:schemeClr val="accent1">
                    <a:lumMod val="75000"/>
                  </a:schemeClr>
                </a:solidFill>
                <a:cs typeface="Arial" panose="020B0604020202020204" pitchFamily="34" charset="0"/>
              </a:rPr>
              <a:t>Minimization of areas of land to be necessarily acquired.</a:t>
            </a:r>
          </a:p>
          <a:p>
            <a:pPr marL="541338" indent="-184150" algn="just">
              <a:spcBef>
                <a:spcPts val="600"/>
              </a:spcBef>
              <a:buFont typeface="Wingdings" panose="05000000000000000000" pitchFamily="2" charset="2"/>
              <a:buChar char="q"/>
              <a:defRPr/>
            </a:pPr>
            <a:r>
              <a:rPr lang="en-GB" sz="1200" dirty="0">
                <a:solidFill>
                  <a:schemeClr val="accent1">
                    <a:lumMod val="75000"/>
                  </a:schemeClr>
                </a:solidFill>
                <a:cs typeface="Arial" panose="020B0604020202020204" pitchFamily="34" charset="0"/>
              </a:rPr>
              <a:t>Amount of compensation for lost properties shall be determined based upon estimate studies developed by certified valuers.</a:t>
            </a:r>
          </a:p>
          <a:p>
            <a:pPr marL="541338" indent="-184150" algn="just">
              <a:spcBef>
                <a:spcPts val="600"/>
              </a:spcBef>
              <a:buFont typeface="Wingdings" panose="05000000000000000000" pitchFamily="2" charset="2"/>
              <a:buChar char="q"/>
              <a:defRPr/>
            </a:pPr>
            <a:r>
              <a:rPr lang="en-GB" sz="1200" dirty="0">
                <a:solidFill>
                  <a:schemeClr val="accent1">
                    <a:lumMod val="75000"/>
                  </a:schemeClr>
                </a:solidFill>
                <a:cs typeface="Arial" panose="020B0604020202020204" pitchFamily="34" charset="0"/>
              </a:rPr>
              <a:t>Costs associated with implementation of measures mitigating the impact shall remain the Project cost.</a:t>
            </a:r>
          </a:p>
          <a:p>
            <a:pPr marL="541338" indent="-184150" algn="just">
              <a:spcBef>
                <a:spcPts val="600"/>
              </a:spcBef>
              <a:buFont typeface="Wingdings" panose="05000000000000000000" pitchFamily="2" charset="2"/>
              <a:buChar char="q"/>
              <a:defRPr/>
            </a:pPr>
            <a:r>
              <a:rPr lang="en-GB" sz="1200" dirty="0">
                <a:solidFill>
                  <a:schemeClr val="accent1">
                    <a:lumMod val="75000"/>
                  </a:schemeClr>
                </a:solidFill>
                <a:cs typeface="Arial" panose="020B0604020202020204" pitchFamily="34" charset="0"/>
              </a:rPr>
              <a:t>Release of the properties shall be done after collection of crop in case of plots, where farming is done, in a given vegetation year for a given crop.  If the crop would not be collected, cash equivalent shall be paid.</a:t>
            </a:r>
          </a:p>
          <a:p>
            <a:pPr marL="541338" indent="-184150" algn="just">
              <a:spcBef>
                <a:spcPts val="600"/>
              </a:spcBef>
              <a:buFont typeface="Wingdings" panose="05000000000000000000" pitchFamily="2" charset="2"/>
              <a:buChar char="q"/>
              <a:defRPr/>
            </a:pPr>
            <a:r>
              <a:rPr lang="en-GB" sz="1200" dirty="0">
                <a:solidFill>
                  <a:schemeClr val="accent1">
                    <a:lumMod val="75000"/>
                  </a:schemeClr>
                </a:solidFill>
                <a:cs typeface="Arial" panose="020B0604020202020204" pitchFamily="34" charset="0"/>
              </a:rPr>
              <a:t>Every person expropriated shall be entitled to use the land free of charge in a previous way until the compensation or (in case agreement on the compensation amount would not be reached) its undisputable part is paid.</a:t>
            </a:r>
          </a:p>
          <a:p>
            <a:pPr marL="541338" indent="-184150" algn="just">
              <a:spcBef>
                <a:spcPts val="600"/>
              </a:spcBef>
              <a:buFont typeface="Wingdings" panose="05000000000000000000" pitchFamily="2" charset="2"/>
              <a:buChar char="q"/>
              <a:defRPr/>
            </a:pPr>
            <a:r>
              <a:rPr lang="en-GB" sz="1200" dirty="0">
                <a:solidFill>
                  <a:schemeClr val="accent1">
                    <a:lumMod val="75000"/>
                  </a:schemeClr>
                </a:solidFill>
                <a:cs typeface="Arial" panose="020B0604020202020204" pitchFamily="34" charset="0"/>
              </a:rPr>
              <a:t>Project Affected Persons shall be notified by the Employer about the physical commencement of the works in such an advance that they will be able to complete management upon the properties.</a:t>
            </a:r>
          </a:p>
        </p:txBody>
      </p:sp>
      <p:sp>
        <p:nvSpPr>
          <p:cNvPr id="5" name="pole tekstowe 4">
            <a:extLst>
              <a:ext uri="{FF2B5EF4-FFF2-40B4-BE49-F238E27FC236}">
                <a16:creationId xmlns:a16="http://schemas.microsoft.com/office/drawing/2014/main" id="{85B60EEB-56A1-4E99-8935-77935BC61F5A}"/>
              </a:ext>
            </a:extLst>
          </p:cNvPr>
          <p:cNvSpPr txBox="1"/>
          <p:nvPr/>
        </p:nvSpPr>
        <p:spPr>
          <a:xfrm>
            <a:off x="6372200" y="4418811"/>
            <a:ext cx="2520280" cy="430887"/>
          </a:xfrm>
          <a:prstGeom prst="rect">
            <a:avLst/>
          </a:prstGeom>
          <a:noFill/>
        </p:spPr>
        <p:txBody>
          <a:bodyPr wrap="square" rtlCol="0">
            <a:spAutoFit/>
          </a:bodyPr>
          <a:lstStyle/>
          <a:p>
            <a:r>
              <a:rPr lang="en-GB" sz="1100" dirty="0"/>
              <a:t>Detailed information is provided in Chapter 6.2 of the Draft LA&amp;RAP</a:t>
            </a:r>
          </a:p>
        </p:txBody>
      </p:sp>
    </p:spTree>
    <p:extLst>
      <p:ext uri="{BB962C8B-B14F-4D97-AF65-F5344CB8AC3E}">
        <p14:creationId xmlns:p14="http://schemas.microsoft.com/office/powerpoint/2010/main" val="50439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dirty="0"/>
              <a:t>Temporary acquisition</a:t>
            </a:r>
          </a:p>
        </p:txBody>
      </p:sp>
      <p:sp>
        <p:nvSpPr>
          <p:cNvPr id="4" name="Prostokąt 3"/>
          <p:cNvSpPr/>
          <p:nvPr/>
        </p:nvSpPr>
        <p:spPr>
          <a:xfrm>
            <a:off x="395536" y="1275606"/>
            <a:ext cx="8291264" cy="2862322"/>
          </a:xfrm>
          <a:prstGeom prst="rect">
            <a:avLst/>
          </a:prstGeom>
        </p:spPr>
        <p:txBody>
          <a:bodyPr wrap="square">
            <a:spAutoFit/>
          </a:bodyPr>
          <a:lstStyle/>
          <a:p>
            <a:pPr algn="just">
              <a:spcBef>
                <a:spcPts val="600"/>
              </a:spcBef>
              <a:defRPr/>
            </a:pPr>
            <a:r>
              <a:rPr lang="en-GB" sz="1600" dirty="0">
                <a:solidFill>
                  <a:schemeClr val="accent1">
                    <a:lumMod val="75000"/>
                  </a:schemeClr>
                </a:solidFill>
                <a:cs typeface="Arial" panose="020B0604020202020204" pitchFamily="34" charset="0"/>
              </a:rPr>
              <a:t>The range and target locations of temporary acquisition – beyond the acquisition determined in the IPIP – shall be determined after selection of the Contractor.  </a:t>
            </a:r>
          </a:p>
          <a:p>
            <a:pPr algn="just">
              <a:spcBef>
                <a:spcPts val="600"/>
              </a:spcBef>
              <a:defRPr/>
            </a:pPr>
            <a:endParaRPr lang="pl-PL" sz="1600" dirty="0">
              <a:solidFill>
                <a:schemeClr val="accent1">
                  <a:lumMod val="75000"/>
                </a:schemeClr>
              </a:solidFill>
              <a:cs typeface="Arial" panose="020B0604020202020204" pitchFamily="34" charset="0"/>
            </a:endParaRPr>
          </a:p>
          <a:p>
            <a:pPr algn="just">
              <a:spcBef>
                <a:spcPts val="600"/>
              </a:spcBef>
              <a:defRPr/>
            </a:pPr>
            <a:r>
              <a:rPr lang="en-GB" sz="1600" dirty="0">
                <a:solidFill>
                  <a:schemeClr val="accent1">
                    <a:lumMod val="75000"/>
                  </a:schemeClr>
                </a:solidFill>
                <a:cs typeface="Arial" panose="020B0604020202020204" pitchFamily="34" charset="0"/>
              </a:rPr>
              <a:t>The Contractor shall on its own and at its own cost obtain land for temporary acquisition. While negotiating the conditions for temporary acquisition of properties, the Contractor shall observe the rules determined in this LA&amp;RAP (the process shall be implemented based upon the rule of voluntarity and upon the rules determined in the consent (agreement)).  </a:t>
            </a:r>
          </a:p>
          <a:p>
            <a:pPr algn="just">
              <a:spcBef>
                <a:spcPts val="600"/>
              </a:spcBef>
              <a:defRPr/>
            </a:pPr>
            <a:endParaRPr lang="pl-PL" sz="1600" dirty="0">
              <a:solidFill>
                <a:schemeClr val="accent1">
                  <a:lumMod val="75000"/>
                </a:schemeClr>
              </a:solidFill>
              <a:cs typeface="Arial" panose="020B0604020202020204" pitchFamily="34" charset="0"/>
            </a:endParaRPr>
          </a:p>
          <a:p>
            <a:pPr algn="just">
              <a:spcBef>
                <a:spcPts val="600"/>
              </a:spcBef>
              <a:defRPr/>
            </a:pPr>
            <a:r>
              <a:rPr lang="en-GB" sz="1600" dirty="0">
                <a:solidFill>
                  <a:schemeClr val="accent1">
                    <a:lumMod val="75000"/>
                  </a:schemeClr>
                </a:solidFill>
                <a:cs typeface="Arial" panose="020B0604020202020204" pitchFamily="34" charset="0"/>
              </a:rPr>
              <a:t>After completion of the works</a:t>
            </a:r>
            <a:r>
              <a:rPr lang="pl-PL" sz="1600" dirty="0">
                <a:solidFill>
                  <a:schemeClr val="accent1">
                    <a:lumMod val="75000"/>
                  </a:schemeClr>
                </a:solidFill>
                <a:cs typeface="Arial" panose="020B0604020202020204" pitchFamily="34" charset="0"/>
              </a:rPr>
              <a:t>,</a:t>
            </a:r>
            <a:r>
              <a:rPr lang="en-GB" sz="1600" dirty="0">
                <a:solidFill>
                  <a:schemeClr val="accent1">
                    <a:lumMod val="75000"/>
                  </a:schemeClr>
                </a:solidFill>
                <a:cs typeface="Arial" panose="020B0604020202020204" pitchFamily="34" charset="0"/>
              </a:rPr>
              <a:t> the properties shall be reinstated to their previous condition and returned in a good shape.</a:t>
            </a:r>
          </a:p>
        </p:txBody>
      </p:sp>
    </p:spTree>
    <p:extLst>
      <p:ext uri="{BB962C8B-B14F-4D97-AF65-F5344CB8AC3E}">
        <p14:creationId xmlns:p14="http://schemas.microsoft.com/office/powerpoint/2010/main" val="809387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195736" y="123478"/>
            <a:ext cx="6491064" cy="421555"/>
          </a:xfrm>
        </p:spPr>
        <p:txBody>
          <a:bodyPr/>
          <a:lstStyle/>
          <a:p>
            <a:r>
              <a:rPr lang="en-GB" sz="1800" b="1" dirty="0">
                <a:solidFill>
                  <a:schemeClr val="accent1">
                    <a:lumMod val="75000"/>
                  </a:schemeClr>
                </a:solidFill>
              </a:rPr>
              <a:t>Compensation disbursement.</a:t>
            </a:r>
          </a:p>
        </p:txBody>
      </p:sp>
      <p:sp>
        <p:nvSpPr>
          <p:cNvPr id="5" name="Prostokąt 4">
            <a:extLst>
              <a:ext uri="{FF2B5EF4-FFF2-40B4-BE49-F238E27FC236}">
                <a16:creationId xmlns:a16="http://schemas.microsoft.com/office/drawing/2014/main" id="{07DD48EC-033E-41A5-9C44-02AD7439263D}"/>
              </a:ext>
            </a:extLst>
          </p:cNvPr>
          <p:cNvSpPr/>
          <p:nvPr/>
        </p:nvSpPr>
        <p:spPr>
          <a:xfrm>
            <a:off x="323528" y="1275606"/>
            <a:ext cx="8363272" cy="338554"/>
          </a:xfrm>
          <a:prstGeom prst="rect">
            <a:avLst/>
          </a:prstGeom>
        </p:spPr>
        <p:txBody>
          <a:bodyPr wrap="square">
            <a:spAutoFit/>
          </a:bodyPr>
          <a:lstStyle/>
          <a:p>
            <a:pPr algn="just">
              <a:spcBef>
                <a:spcPts val="600"/>
              </a:spcBef>
              <a:defRPr/>
            </a:pPr>
            <a:r>
              <a:rPr lang="en-GB" sz="1600" dirty="0">
                <a:solidFill>
                  <a:schemeClr val="accent1">
                    <a:lumMod val="75000"/>
                  </a:schemeClr>
                </a:solidFill>
                <a:cs typeface="Arial" panose="020B0604020202020204" pitchFamily="34" charset="0"/>
              </a:rPr>
              <a:t> </a:t>
            </a:r>
          </a:p>
        </p:txBody>
      </p:sp>
      <p:sp>
        <p:nvSpPr>
          <p:cNvPr id="3" name="Prostokąt 2">
            <a:extLst>
              <a:ext uri="{FF2B5EF4-FFF2-40B4-BE49-F238E27FC236}">
                <a16:creationId xmlns:a16="http://schemas.microsoft.com/office/drawing/2014/main" id="{35B5A768-E7BB-48E0-A786-8CABF0EE6953}"/>
              </a:ext>
            </a:extLst>
          </p:cNvPr>
          <p:cNvSpPr/>
          <p:nvPr/>
        </p:nvSpPr>
        <p:spPr>
          <a:xfrm>
            <a:off x="251520" y="1203598"/>
            <a:ext cx="8435280" cy="3046988"/>
          </a:xfrm>
          <a:prstGeom prst="rect">
            <a:avLst/>
          </a:prstGeom>
        </p:spPr>
        <p:txBody>
          <a:bodyPr wrap="square">
            <a:spAutoFit/>
          </a:bodyPr>
          <a:lstStyle/>
          <a:p>
            <a:pPr algn="just"/>
            <a:r>
              <a:rPr lang="en-GB" sz="1600" b="1" dirty="0">
                <a:solidFill>
                  <a:schemeClr val="accent1">
                    <a:lumMod val="75000"/>
                  </a:schemeClr>
                </a:solidFill>
                <a:cs typeface="Arial" panose="020B0604020202020204" pitchFamily="34" charset="0"/>
              </a:rPr>
              <a:t>WHEN WILL THE PROCEDURE OF PURCHASING THE PROPERTIES FOR THE PURPOSES OF INVESTMENT IMPLEMENTATION BEGIN?</a:t>
            </a:r>
          </a:p>
          <a:p>
            <a:pPr algn="just"/>
            <a:endParaRPr lang="pl-PL" sz="1600" dirty="0">
              <a:ea typeface="Calibri" panose="020F0502020204030204" pitchFamily="34" charset="0"/>
              <a:cs typeface="Times New Roman" panose="02020603050405020304" pitchFamily="18" charset="0"/>
            </a:endParaRPr>
          </a:p>
          <a:p>
            <a:pPr marR="15875" algn="just"/>
            <a:r>
              <a:rPr lang="en-GB" sz="1600" dirty="0">
                <a:solidFill>
                  <a:schemeClr val="accent1">
                    <a:lumMod val="75000"/>
                  </a:schemeClr>
                </a:solidFill>
                <a:cs typeface="Arial" panose="020B0604020202020204" pitchFamily="34" charset="0"/>
              </a:rPr>
              <a:t>The procedure will begin when the IPIP decision approves the division of properties and identifies the plots that will legally become the property of the State Treasury, and this is done on the date the decision becomes final. </a:t>
            </a:r>
          </a:p>
          <a:p>
            <a:pPr marR="15875" algn="just"/>
            <a:endParaRPr lang="pl-PL" sz="1600" dirty="0">
              <a:solidFill>
                <a:schemeClr val="accent1">
                  <a:lumMod val="75000"/>
                </a:schemeClr>
              </a:solidFill>
              <a:cs typeface="Arial" panose="020B0604020202020204" pitchFamily="34" charset="0"/>
            </a:endParaRPr>
          </a:p>
          <a:p>
            <a:pPr algn="just"/>
            <a:r>
              <a:rPr lang="en-GB" sz="1600" b="1" dirty="0">
                <a:solidFill>
                  <a:schemeClr val="accent1">
                    <a:lumMod val="75000"/>
                  </a:schemeClr>
                </a:solidFill>
                <a:cs typeface="Arial" panose="020B0604020202020204" pitchFamily="34" charset="0"/>
              </a:rPr>
              <a:t>NOTE:</a:t>
            </a:r>
          </a:p>
          <a:p>
            <a:pPr algn="just"/>
            <a:r>
              <a:rPr lang="en-GB" sz="1600" dirty="0">
                <a:solidFill>
                  <a:schemeClr val="accent1">
                    <a:lumMod val="75000"/>
                  </a:schemeClr>
                </a:solidFill>
                <a:cs typeface="Arial" panose="020B0604020202020204" pitchFamily="34" charset="0"/>
              </a:rPr>
              <a:t>Compensation for the acquired properties is due to former owners, holders of perpetual usufruct and possessors of limited property rights in real property. The amount of compensation paid to former owners is reduced by the value of limited property rights established on the property and vested in third parties e.g. Banks due to the establishment of a mortgage.</a:t>
            </a:r>
          </a:p>
        </p:txBody>
      </p:sp>
    </p:spTree>
    <p:extLst>
      <p:ext uri="{BB962C8B-B14F-4D97-AF65-F5344CB8AC3E}">
        <p14:creationId xmlns:p14="http://schemas.microsoft.com/office/powerpoint/2010/main" val="3494194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195736" y="123478"/>
            <a:ext cx="6491064" cy="421555"/>
          </a:xfrm>
        </p:spPr>
        <p:txBody>
          <a:bodyPr/>
          <a:lstStyle/>
          <a:p>
            <a:r>
              <a:rPr lang="en-GB" sz="1800" b="1" dirty="0">
                <a:solidFill>
                  <a:schemeClr val="accent1">
                    <a:lumMod val="75000"/>
                  </a:schemeClr>
                </a:solidFill>
              </a:rPr>
              <a:t>Compliance of measures with the World Bank’s Operational Policy - access to a fair appeal procedure, payment of compensation prior to the commencement of works</a:t>
            </a:r>
          </a:p>
        </p:txBody>
      </p:sp>
      <p:sp>
        <p:nvSpPr>
          <p:cNvPr id="5" name="Prostokąt 4">
            <a:extLst>
              <a:ext uri="{FF2B5EF4-FFF2-40B4-BE49-F238E27FC236}">
                <a16:creationId xmlns:a16="http://schemas.microsoft.com/office/drawing/2014/main" id="{07DD48EC-033E-41A5-9C44-02AD7439263D}"/>
              </a:ext>
            </a:extLst>
          </p:cNvPr>
          <p:cNvSpPr/>
          <p:nvPr/>
        </p:nvSpPr>
        <p:spPr>
          <a:xfrm>
            <a:off x="390364" y="1419622"/>
            <a:ext cx="8363272" cy="3554819"/>
          </a:xfrm>
          <a:prstGeom prst="rect">
            <a:avLst/>
          </a:prstGeom>
        </p:spPr>
        <p:txBody>
          <a:bodyPr wrap="square">
            <a:spAutoFit/>
          </a:bodyPr>
          <a:lstStyle/>
          <a:p>
            <a:pPr algn="just">
              <a:spcBef>
                <a:spcPts val="600"/>
              </a:spcBef>
              <a:defRPr/>
            </a:pPr>
            <a:r>
              <a:rPr lang="en-GB" sz="1600" dirty="0">
                <a:solidFill>
                  <a:schemeClr val="accent1">
                    <a:lumMod val="75000"/>
                  </a:schemeClr>
                </a:solidFill>
                <a:cs typeface="Arial" panose="020B0604020202020204" pitchFamily="34" charset="0"/>
              </a:rPr>
              <a:t>Compliance of measures with OP 4.12 on the stage of establishing and payment of the compensation amount.</a:t>
            </a:r>
          </a:p>
          <a:p>
            <a:pPr marL="541338" indent="-271463" algn="just">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Within 2 months from the day the IPIP decision becomes final the Investor shall negotiate the amount of compensation for properties taken over on behalf of the State Treasury (a basis for those establishments shall be amounts indicated by assessors in estimate studies).  </a:t>
            </a:r>
          </a:p>
          <a:p>
            <a:pPr marL="541338" indent="-271463" algn="just">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If the agreement on the compensation amount is not reached within 2 months of the date the IPIP becomes final, the amount of compensation is determined by the </a:t>
            </a:r>
            <a:r>
              <a:rPr lang="en-GB" sz="1400" dirty="0" err="1">
                <a:solidFill>
                  <a:schemeClr val="accent1">
                    <a:lumMod val="75000"/>
                  </a:schemeClr>
                </a:solidFill>
                <a:cs typeface="Arial" panose="020B0604020202020204" pitchFamily="34" charset="0"/>
              </a:rPr>
              <a:t>Małopolski</a:t>
            </a:r>
            <a:r>
              <a:rPr lang="en-GB" sz="1400" dirty="0">
                <a:solidFill>
                  <a:schemeClr val="accent1">
                    <a:lumMod val="75000"/>
                  </a:schemeClr>
                </a:solidFill>
                <a:cs typeface="Arial" panose="020B0604020202020204" pitchFamily="34" charset="0"/>
              </a:rPr>
              <a:t> Governor in a decision.  </a:t>
            </a:r>
          </a:p>
          <a:p>
            <a:pPr marL="541338" indent="-271463" algn="just">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Before issuing the decision, the Governor appoints an expert valuer. </a:t>
            </a:r>
          </a:p>
          <a:p>
            <a:pPr marL="541338" indent="-271463" algn="just">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The interested parties shall be informed about their rights, and especially about the possibility of appealing to the Minister and to Courts, and about the possibility of getting undisputable part of the compensation.  </a:t>
            </a:r>
          </a:p>
          <a:p>
            <a:pPr marL="541338" indent="-271463" algn="just">
              <a:spcBef>
                <a:spcPts val="600"/>
              </a:spcBef>
              <a:buFont typeface="Wingdings" panose="05000000000000000000" pitchFamily="2" charset="2"/>
              <a:buChar char="q"/>
              <a:defRPr/>
            </a:pPr>
            <a:r>
              <a:rPr lang="en-GB" sz="1400" dirty="0">
                <a:solidFill>
                  <a:schemeClr val="accent1">
                    <a:lumMod val="75000"/>
                  </a:schemeClr>
                </a:solidFill>
                <a:cs typeface="Arial" panose="020B0604020202020204" pitchFamily="34" charset="0"/>
              </a:rPr>
              <a:t>Another rule applied at implementation of this LA&amp;RAP is assurance that payment of the compensation for the legally expropriated properties or permanently restricted use shall be done prior to the commencement of construction works.  </a:t>
            </a:r>
          </a:p>
        </p:txBody>
      </p:sp>
    </p:spTree>
    <p:extLst>
      <p:ext uri="{BB962C8B-B14F-4D97-AF65-F5344CB8AC3E}">
        <p14:creationId xmlns:p14="http://schemas.microsoft.com/office/powerpoint/2010/main" val="2540789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123728" y="123478"/>
            <a:ext cx="6563072" cy="421555"/>
          </a:xfrm>
        </p:spPr>
        <p:txBody>
          <a:bodyPr/>
          <a:lstStyle/>
          <a:p>
            <a:r>
              <a:rPr lang="en-GB" sz="1800" b="1" dirty="0">
                <a:solidFill>
                  <a:schemeClr val="accent1">
                    <a:lumMod val="75000"/>
                  </a:schemeClr>
                </a:solidFill>
              </a:rPr>
              <a:t>Compliance of measures with the World Bank’s Operational Policy - access to a fair appeal procedure, payment of compensation prior to the commencement of works</a:t>
            </a:r>
          </a:p>
        </p:txBody>
      </p:sp>
      <p:graphicFrame>
        <p:nvGraphicFramePr>
          <p:cNvPr id="4" name="Diagram 3"/>
          <p:cNvGraphicFramePr/>
          <p:nvPr>
            <p:extLst>
              <p:ext uri="{D42A27DB-BD31-4B8C-83A1-F6EECF244321}">
                <p14:modId xmlns:p14="http://schemas.microsoft.com/office/powerpoint/2010/main" val="1748482440"/>
              </p:ext>
            </p:extLst>
          </p:nvPr>
        </p:nvGraphicFramePr>
        <p:xfrm>
          <a:off x="2267744" y="1059582"/>
          <a:ext cx="4968552" cy="40119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Prostokąt 2">
            <a:extLst>
              <a:ext uri="{FF2B5EF4-FFF2-40B4-BE49-F238E27FC236}">
                <a16:creationId xmlns:a16="http://schemas.microsoft.com/office/drawing/2014/main" id="{2ED20FF3-D633-4A53-AF6D-EFE91AF41139}"/>
              </a:ext>
            </a:extLst>
          </p:cNvPr>
          <p:cNvSpPr/>
          <p:nvPr/>
        </p:nvSpPr>
        <p:spPr>
          <a:xfrm>
            <a:off x="251520" y="915566"/>
            <a:ext cx="1603516" cy="369332"/>
          </a:xfrm>
          <a:prstGeom prst="rect">
            <a:avLst/>
          </a:prstGeom>
        </p:spPr>
        <p:txBody>
          <a:bodyPr wrap="none">
            <a:spAutoFit/>
          </a:bodyPr>
          <a:lstStyle/>
          <a:p>
            <a:r>
              <a:rPr lang="en-GB" b="1" dirty="0">
                <a:solidFill>
                  <a:srgbClr val="FF0000"/>
                </a:solidFill>
                <a:cs typeface="Arial" panose="020B0604020202020204" pitchFamily="34" charset="0"/>
              </a:rPr>
              <a:t>PERMANENT ACQUISITION </a:t>
            </a:r>
          </a:p>
        </p:txBody>
      </p:sp>
    </p:spTree>
    <p:extLst>
      <p:ext uri="{BB962C8B-B14F-4D97-AF65-F5344CB8AC3E}">
        <p14:creationId xmlns:p14="http://schemas.microsoft.com/office/powerpoint/2010/main" val="4286303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sz="1800" b="1" dirty="0">
                <a:solidFill>
                  <a:schemeClr val="accent1">
                    <a:lumMod val="75000"/>
                  </a:schemeClr>
                </a:solidFill>
              </a:rPr>
              <a:t>General mechanism for managing grievances and requests</a:t>
            </a:r>
          </a:p>
        </p:txBody>
      </p:sp>
      <p:graphicFrame>
        <p:nvGraphicFramePr>
          <p:cNvPr id="4" name="Diagram 3"/>
          <p:cNvGraphicFramePr/>
          <p:nvPr>
            <p:extLst>
              <p:ext uri="{D42A27DB-BD31-4B8C-83A1-F6EECF244321}">
                <p14:modId xmlns:p14="http://schemas.microsoft.com/office/powerpoint/2010/main" val="3741493707"/>
              </p:ext>
            </p:extLst>
          </p:nvPr>
        </p:nvGraphicFramePr>
        <p:xfrm>
          <a:off x="1835696" y="1059582"/>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3894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9" name="pole tekstowe 8"/>
          <p:cNvSpPr txBox="1"/>
          <p:nvPr/>
        </p:nvSpPr>
        <p:spPr>
          <a:xfrm>
            <a:off x="2411760" y="4623978"/>
            <a:ext cx="6237128" cy="461665"/>
          </a:xfrm>
          <a:prstGeom prst="rect">
            <a:avLst/>
          </a:prstGeom>
          <a:solidFill>
            <a:schemeClr val="bg1"/>
          </a:solidFill>
        </p:spPr>
        <p:txBody>
          <a:bodyPr wrap="square" rtlCol="0">
            <a:spAutoFit/>
          </a:bodyPr>
          <a:lstStyle/>
          <a:p>
            <a:pPr algn="ctr"/>
            <a:endParaRPr lang="pl-PL" sz="1200" b="1" dirty="0"/>
          </a:p>
          <a:p>
            <a:pPr algn="ctr"/>
            <a:endParaRPr lang="pl-PL" sz="1200" b="1"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6" name="Tytuł 1"/>
          <p:cNvSpPr>
            <a:spLocks noGrp="1"/>
          </p:cNvSpPr>
          <p:nvPr>
            <p:ph type="title"/>
          </p:nvPr>
        </p:nvSpPr>
        <p:spPr>
          <a:xfrm>
            <a:off x="2195736" y="195486"/>
            <a:ext cx="6563072" cy="421555"/>
          </a:xfrm>
        </p:spPr>
        <p:txBody>
          <a:bodyPr/>
          <a:lstStyle/>
          <a:p>
            <a:pPr algn="r"/>
            <a:r>
              <a:rPr lang="en-GB" sz="1800" b="1" dirty="0">
                <a:solidFill>
                  <a:schemeClr val="accent1">
                    <a:lumMod val="75000"/>
                  </a:schemeClr>
                </a:solidFill>
              </a:rPr>
              <a:t>Thematic scope of the presentation</a:t>
            </a:r>
          </a:p>
        </p:txBody>
      </p:sp>
      <p:sp>
        <p:nvSpPr>
          <p:cNvPr id="8" name="pole tekstowe 9"/>
          <p:cNvSpPr txBox="1">
            <a:spLocks noChangeArrowheads="1"/>
          </p:cNvSpPr>
          <p:nvPr/>
        </p:nvSpPr>
        <p:spPr bwMode="auto">
          <a:xfrm>
            <a:off x="399023" y="1275606"/>
            <a:ext cx="5415739" cy="3108543"/>
          </a:xfrm>
          <a:prstGeom prst="rect">
            <a:avLst/>
          </a:prstGeom>
          <a:noFill/>
          <a:ln w="9525">
            <a:noFill/>
            <a:miter lim="800000"/>
            <a:headEnd/>
            <a:tailEnd/>
          </a:ln>
        </p:spPr>
        <p:txBody>
          <a:bodyPr wrap="square">
            <a:spAutoFit/>
          </a:bodyPr>
          <a:lstStyle/>
          <a:p>
            <a:pPr marL="400050" lvl="1" indent="-400050" defTabSz="452438">
              <a:spcBef>
                <a:spcPts val="600"/>
              </a:spcBef>
              <a:buFont typeface="+mj-lt"/>
              <a:buAutoNum type="arabicPeriod"/>
            </a:pPr>
            <a:r>
              <a:rPr lang="en-GB" sz="1400" dirty="0">
                <a:solidFill>
                  <a:schemeClr val="accent1">
                    <a:lumMod val="75000"/>
                  </a:schemeClr>
                </a:solidFill>
              </a:rPr>
              <a:t>Odra-Vistula Flood Management Project </a:t>
            </a:r>
          </a:p>
          <a:p>
            <a:pPr marL="400050" lvl="1" indent="-400050" defTabSz="452438">
              <a:spcBef>
                <a:spcPts val="600"/>
              </a:spcBef>
              <a:buFont typeface="+mj-lt"/>
              <a:buAutoNum type="arabicPeriod"/>
            </a:pPr>
            <a:r>
              <a:rPr lang="en-GB" sz="1400" dirty="0">
                <a:solidFill>
                  <a:schemeClr val="accent1">
                    <a:lumMod val="75000"/>
                  </a:schemeClr>
                </a:solidFill>
              </a:rPr>
              <a:t>What is the Land Acquisition and Resettlement Action Plan (LA&amp;RAP)?</a:t>
            </a:r>
          </a:p>
          <a:p>
            <a:pPr marL="400050" lvl="1" indent="-400050" defTabSz="452438">
              <a:spcBef>
                <a:spcPts val="600"/>
              </a:spcBef>
              <a:buFont typeface="+mj-lt"/>
              <a:buAutoNum type="arabicPeriod"/>
            </a:pPr>
            <a:r>
              <a:rPr lang="en-GB" sz="1400" dirty="0">
                <a:solidFill>
                  <a:schemeClr val="accent1">
                    <a:lumMod val="75000"/>
                  </a:schemeClr>
                </a:solidFill>
              </a:rPr>
              <a:t>Description of Works Contracts 3A.2/1 and 3A.2/2</a:t>
            </a:r>
          </a:p>
          <a:p>
            <a:pPr marL="400050" lvl="1" indent="-400050" defTabSz="452438">
              <a:spcBef>
                <a:spcPts val="600"/>
              </a:spcBef>
              <a:buFont typeface="+mj-lt"/>
              <a:buAutoNum type="arabicPeriod"/>
            </a:pPr>
            <a:r>
              <a:rPr lang="en-GB" sz="1400" dirty="0">
                <a:solidFill>
                  <a:schemeClr val="accent1">
                    <a:lumMod val="75000"/>
                  </a:schemeClr>
                </a:solidFill>
              </a:rPr>
              <a:t>Institutional, legal and administrative conditions</a:t>
            </a:r>
          </a:p>
          <a:p>
            <a:pPr marL="400050" lvl="1" indent="-400050" defTabSz="452438">
              <a:spcBef>
                <a:spcPts val="600"/>
              </a:spcBef>
              <a:buFont typeface="+mj-lt"/>
              <a:buAutoNum type="arabicPeriod"/>
            </a:pPr>
            <a:r>
              <a:rPr lang="en-GB" sz="1400" dirty="0">
                <a:solidFill>
                  <a:schemeClr val="accent1">
                    <a:lumMod val="75000"/>
                  </a:schemeClr>
                </a:solidFill>
              </a:rPr>
              <a:t>Project impact</a:t>
            </a:r>
          </a:p>
          <a:p>
            <a:pPr marL="400050" lvl="1" indent="-400050" defTabSz="452438">
              <a:spcBef>
                <a:spcPts val="600"/>
              </a:spcBef>
              <a:buFont typeface="+mj-lt"/>
              <a:buAutoNum type="arabicPeriod"/>
            </a:pPr>
            <a:r>
              <a:rPr lang="en-GB" sz="1400" dirty="0">
                <a:solidFill>
                  <a:schemeClr val="accent1">
                    <a:lumMod val="75000"/>
                  </a:schemeClr>
                </a:solidFill>
              </a:rPr>
              <a:t>Legal basis for implementation of the LA&amp;RAP</a:t>
            </a:r>
          </a:p>
          <a:p>
            <a:pPr marL="400050" lvl="1" indent="-400050" defTabSz="452438">
              <a:spcBef>
                <a:spcPts val="600"/>
              </a:spcBef>
              <a:buFont typeface="+mj-lt"/>
              <a:buAutoNum type="arabicPeriod"/>
            </a:pPr>
            <a:r>
              <a:rPr lang="en-GB" sz="1400" dirty="0">
                <a:solidFill>
                  <a:schemeClr val="accent1">
                    <a:lumMod val="75000"/>
                  </a:schemeClr>
                </a:solidFill>
              </a:rPr>
              <a:t>Mitigation measures</a:t>
            </a:r>
          </a:p>
          <a:p>
            <a:pPr marL="400050" lvl="1" indent="-400050" defTabSz="452438">
              <a:spcBef>
                <a:spcPts val="600"/>
              </a:spcBef>
              <a:buFont typeface="+mj-lt"/>
              <a:buAutoNum type="arabicPeriod"/>
            </a:pPr>
            <a:r>
              <a:rPr lang="en-GB" sz="1400" dirty="0">
                <a:solidFill>
                  <a:schemeClr val="accent1">
                    <a:lumMod val="75000"/>
                  </a:schemeClr>
                </a:solidFill>
              </a:rPr>
              <a:t>Temporary </a:t>
            </a:r>
            <a:r>
              <a:rPr lang="en-AU" sz="1400" dirty="0">
                <a:solidFill>
                  <a:schemeClr val="accent1">
                    <a:lumMod val="75000"/>
                  </a:schemeClr>
                </a:solidFill>
              </a:rPr>
              <a:t>acquisition</a:t>
            </a:r>
          </a:p>
          <a:p>
            <a:pPr marL="400050" lvl="1" indent="-400050" defTabSz="452438">
              <a:spcBef>
                <a:spcPts val="600"/>
              </a:spcBef>
              <a:buFont typeface="+mj-lt"/>
              <a:buAutoNum type="arabicPeriod"/>
            </a:pPr>
            <a:r>
              <a:rPr lang="en-GB" sz="1400" dirty="0">
                <a:solidFill>
                  <a:schemeClr val="accent1">
                    <a:lumMod val="75000"/>
                  </a:schemeClr>
                </a:solidFill>
              </a:rPr>
              <a:t>Payment of compensation and appeal procedure</a:t>
            </a:r>
          </a:p>
          <a:p>
            <a:pPr marL="342900" indent="-342900" defTabSz="452438"/>
            <a:endParaRPr lang="pl-PL" sz="1600" dirty="0"/>
          </a:p>
        </p:txBody>
      </p:sp>
      <p:pic>
        <p:nvPicPr>
          <p:cNvPr id="5" name="Obraz 4">
            <a:extLst>
              <a:ext uri="{FF2B5EF4-FFF2-40B4-BE49-F238E27FC236}">
                <a16:creationId xmlns:a16="http://schemas.microsoft.com/office/drawing/2014/main" id="{B2693707-E363-468C-998C-32FB1818CB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30324" y="1379679"/>
            <a:ext cx="3308881" cy="2481661"/>
          </a:xfrm>
          <a:prstGeom prst="rect">
            <a:avLst/>
          </a:prstGeom>
        </p:spPr>
      </p:pic>
    </p:spTree>
    <p:extLst>
      <p:ext uri="{BB962C8B-B14F-4D97-AF65-F5344CB8AC3E}">
        <p14:creationId xmlns:p14="http://schemas.microsoft.com/office/powerpoint/2010/main" val="26424977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sz="1800" b="1" dirty="0">
                <a:solidFill>
                  <a:schemeClr val="accent1">
                    <a:lumMod val="75000"/>
                  </a:schemeClr>
                </a:solidFill>
              </a:rPr>
              <a:t>General mechanism for managing grievances and requests</a:t>
            </a:r>
          </a:p>
        </p:txBody>
      </p:sp>
      <p:sp>
        <p:nvSpPr>
          <p:cNvPr id="4" name="Prostokąt 3"/>
          <p:cNvSpPr/>
          <p:nvPr/>
        </p:nvSpPr>
        <p:spPr>
          <a:xfrm>
            <a:off x="325154" y="843558"/>
            <a:ext cx="8361646" cy="3831818"/>
          </a:xfrm>
          <a:prstGeom prst="rect">
            <a:avLst/>
          </a:prstGeom>
        </p:spPr>
        <p:txBody>
          <a:bodyPr wrap="square">
            <a:spAutoFit/>
          </a:bodyPr>
          <a:lstStyle/>
          <a:p>
            <a:pPr algn="just">
              <a:defRPr/>
            </a:pPr>
            <a:endParaRPr lang="pl-PL" sz="1200" b="1" dirty="0">
              <a:solidFill>
                <a:schemeClr val="accent1">
                  <a:lumMod val="75000"/>
                </a:schemeClr>
              </a:solidFill>
              <a:cs typeface="Arial" panose="020B0604020202020204" pitchFamily="34" charset="0"/>
            </a:endParaRPr>
          </a:p>
          <a:p>
            <a:pPr algn="just">
              <a:defRPr/>
            </a:pPr>
            <a:r>
              <a:rPr lang="en-GB" sz="1200" b="1" dirty="0">
                <a:solidFill>
                  <a:schemeClr val="accent1">
                    <a:lumMod val="75000"/>
                  </a:schemeClr>
                </a:solidFill>
                <a:cs typeface="Arial" panose="020B0604020202020204" pitchFamily="34" charset="0"/>
              </a:rPr>
              <a:t>A grievance or request may be submitted by a party in one of three locations:</a:t>
            </a:r>
          </a:p>
          <a:p>
            <a:pPr algn="just">
              <a:defRPr/>
            </a:pPr>
            <a:endParaRPr lang="pl-PL" sz="1200" i="1" dirty="0">
              <a:solidFill>
                <a:schemeClr val="accent1">
                  <a:lumMod val="75000"/>
                </a:schemeClr>
              </a:solidFill>
              <a:cs typeface="Arial" panose="020B0604020202020204" pitchFamily="34" charset="0"/>
            </a:endParaRPr>
          </a:p>
          <a:p>
            <a:pPr algn="just">
              <a:defRPr/>
            </a:pPr>
            <a:r>
              <a:rPr lang="en-GB" sz="1200" i="1" dirty="0">
                <a:solidFill>
                  <a:schemeClr val="accent1">
                    <a:lumMod val="75000"/>
                  </a:schemeClr>
                </a:solidFill>
                <a:cs typeface="Arial" panose="020B0604020202020204" pitchFamily="34" charset="0"/>
              </a:rPr>
              <a:t>1. Directly in the Project's main office, which will operate as a consultation point: </a:t>
            </a:r>
          </a:p>
          <a:p>
            <a:pPr algn="just">
              <a:defRPr/>
            </a:pPr>
            <a:endParaRPr lang="pl-PL" sz="1200" dirty="0">
              <a:solidFill>
                <a:schemeClr val="accent1">
                  <a:lumMod val="75000"/>
                </a:schemeClr>
              </a:solidFill>
              <a:cs typeface="Arial" panose="020B0604020202020204" pitchFamily="34" charset="0"/>
            </a:endParaRPr>
          </a:p>
          <a:p>
            <a:pPr algn="just">
              <a:defRPr/>
            </a:pPr>
            <a:r>
              <a:rPr lang="en-GB" sz="1100" b="1" dirty="0">
                <a:solidFill>
                  <a:schemeClr val="accent1">
                    <a:lumMod val="75000"/>
                  </a:schemeClr>
                </a:solidFill>
                <a:cs typeface="Arial" panose="020B0604020202020204" pitchFamily="34" charset="0"/>
              </a:rPr>
              <a:t>AECOM Polska Sp. z o.o., </a:t>
            </a:r>
          </a:p>
          <a:p>
            <a:pPr algn="just">
              <a:defRPr/>
            </a:pPr>
            <a:r>
              <a:rPr lang="en-GB" sz="1100" b="1" dirty="0">
                <a:solidFill>
                  <a:schemeClr val="accent1">
                    <a:lumMod val="75000"/>
                  </a:schemeClr>
                </a:solidFill>
                <a:cs typeface="Arial" panose="020B0604020202020204" pitchFamily="34" charset="0"/>
              </a:rPr>
              <a:t>Odra-Vistula Flood Management Project </a:t>
            </a:r>
          </a:p>
          <a:p>
            <a:pPr algn="just">
              <a:defRPr/>
            </a:pPr>
            <a:r>
              <a:rPr lang="en-GB" sz="1100" dirty="0">
                <a:solidFill>
                  <a:schemeClr val="accent1">
                    <a:lumMod val="75000"/>
                  </a:schemeClr>
                </a:solidFill>
                <a:cs typeface="Arial" panose="020B0604020202020204" pitchFamily="34" charset="0"/>
              </a:rPr>
              <a:t>1. Pokoju Alley, Building K1 – 4th floor, Cracow 31-548</a:t>
            </a:r>
          </a:p>
          <a:p>
            <a:pPr algn="just">
              <a:defRPr/>
            </a:pPr>
            <a:r>
              <a:rPr lang="en-GB" sz="1100" dirty="0">
                <a:solidFill>
                  <a:schemeClr val="accent1">
                    <a:lumMod val="75000"/>
                  </a:schemeClr>
                </a:solidFill>
                <a:cs typeface="Arial" panose="020B0604020202020204" pitchFamily="34" charset="0"/>
              </a:rPr>
              <a:t>Mr. Tomasz Jankowski, tel. 505 028 137</a:t>
            </a:r>
          </a:p>
          <a:p>
            <a:pPr algn="just">
              <a:defRPr/>
            </a:pPr>
            <a:r>
              <a:rPr lang="en-GB" sz="1100" dirty="0">
                <a:solidFill>
                  <a:schemeClr val="accent1">
                    <a:lumMod val="75000"/>
                  </a:schemeClr>
                </a:solidFill>
                <a:cs typeface="Arial" panose="020B0604020202020204" pitchFamily="34" charset="0"/>
              </a:rPr>
              <a:t>Mrs Marta Rak, tel. 601 824 298</a:t>
            </a:r>
          </a:p>
          <a:p>
            <a:pPr algn="just">
              <a:defRPr/>
            </a:pPr>
            <a:endParaRPr lang="pl-PL" sz="1200" dirty="0">
              <a:solidFill>
                <a:schemeClr val="accent1">
                  <a:lumMod val="75000"/>
                </a:schemeClr>
              </a:solidFill>
              <a:cs typeface="Arial" panose="020B0604020202020204" pitchFamily="34" charset="0"/>
            </a:endParaRPr>
          </a:p>
          <a:p>
            <a:pPr algn="just">
              <a:defRPr/>
            </a:pPr>
            <a:r>
              <a:rPr lang="en-GB" sz="1200" i="1" dirty="0">
                <a:solidFill>
                  <a:schemeClr val="accent1">
                    <a:lumMod val="75000"/>
                  </a:schemeClr>
                </a:solidFill>
                <a:cs typeface="Arial" panose="020B0604020202020204" pitchFamily="34" charset="0"/>
              </a:rPr>
              <a:t>2. Directly at the Employer's office:</a:t>
            </a:r>
          </a:p>
          <a:p>
            <a:pPr algn="just">
              <a:defRPr/>
            </a:pPr>
            <a:endParaRPr lang="pl-PL" sz="1200" dirty="0">
              <a:solidFill>
                <a:schemeClr val="accent1">
                  <a:lumMod val="75000"/>
                </a:schemeClr>
              </a:solidFill>
              <a:cs typeface="Arial" panose="020B0604020202020204" pitchFamily="34" charset="0"/>
            </a:endParaRPr>
          </a:p>
          <a:p>
            <a:pPr algn="just">
              <a:defRPr/>
            </a:pPr>
            <a:r>
              <a:rPr lang="en-GB" sz="1100" b="1" dirty="0">
                <a:solidFill>
                  <a:schemeClr val="accent1">
                    <a:lumMod val="75000"/>
                  </a:schemeClr>
                </a:solidFill>
                <a:cs typeface="Arial" panose="020B0604020202020204" pitchFamily="34" charset="0"/>
              </a:rPr>
              <a:t>SWH Polish Waters RZGW in Cracow </a:t>
            </a:r>
          </a:p>
          <a:p>
            <a:pPr algn="just">
              <a:defRPr/>
            </a:pPr>
            <a:r>
              <a:rPr lang="en-GB" sz="1100" dirty="0">
                <a:solidFill>
                  <a:schemeClr val="accent1">
                    <a:lumMod val="75000"/>
                  </a:schemeClr>
                </a:solidFill>
                <a:cs typeface="Arial" panose="020B0604020202020204" pitchFamily="34" charset="0"/>
              </a:rPr>
              <a:t>22. Marsz. Józefa Piłsudskiego Street</a:t>
            </a:r>
          </a:p>
          <a:p>
            <a:pPr algn="just">
              <a:defRPr/>
            </a:pPr>
            <a:r>
              <a:rPr lang="en-GB" sz="1100" dirty="0">
                <a:solidFill>
                  <a:schemeClr val="accent1">
                    <a:lumMod val="75000"/>
                  </a:schemeClr>
                </a:solidFill>
                <a:cs typeface="Arial" panose="020B0604020202020204" pitchFamily="34" charset="0"/>
              </a:rPr>
              <a:t>31-109 Cracow</a:t>
            </a:r>
          </a:p>
          <a:p>
            <a:pPr algn="just">
              <a:defRPr/>
            </a:pPr>
            <a:endParaRPr lang="pl-PL" sz="1100" dirty="0">
              <a:solidFill>
                <a:schemeClr val="accent1">
                  <a:lumMod val="75000"/>
                </a:schemeClr>
              </a:solidFill>
              <a:cs typeface="Arial" panose="020B0604020202020204" pitchFamily="34" charset="0"/>
            </a:endParaRPr>
          </a:p>
          <a:p>
            <a:pPr algn="just">
              <a:defRPr/>
            </a:pPr>
            <a:endParaRPr lang="pl-PL" sz="1200" dirty="0">
              <a:solidFill>
                <a:schemeClr val="accent1">
                  <a:lumMod val="75000"/>
                </a:schemeClr>
              </a:solidFill>
              <a:cs typeface="Arial" panose="020B0604020202020204" pitchFamily="34" charset="0"/>
            </a:endParaRPr>
          </a:p>
          <a:p>
            <a:pPr algn="just">
              <a:defRPr/>
            </a:pPr>
            <a:r>
              <a:rPr lang="en-GB" sz="1200" i="1" dirty="0">
                <a:solidFill>
                  <a:schemeClr val="accent1">
                    <a:lumMod val="75000"/>
                  </a:schemeClr>
                </a:solidFill>
                <a:cs typeface="Arial" panose="020B0604020202020204" pitchFamily="34" charset="0"/>
              </a:rPr>
              <a:t>3. Directly in the office on the construction site (the address of this office will be given on the Investment's website within month before the start of works).</a:t>
            </a:r>
          </a:p>
          <a:p>
            <a:pPr algn="just">
              <a:defRPr/>
            </a:pPr>
            <a:endParaRPr lang="pl-PL" sz="1200" dirty="0">
              <a:solidFill>
                <a:schemeClr val="accent1">
                  <a:lumMod val="75000"/>
                </a:schemeClr>
              </a:solidFill>
              <a:cs typeface="Arial" panose="020B0604020202020204" pitchFamily="34" charset="0"/>
            </a:endParaRPr>
          </a:p>
        </p:txBody>
      </p:sp>
      <p:graphicFrame>
        <p:nvGraphicFramePr>
          <p:cNvPr id="5" name="Tabela 4"/>
          <p:cNvGraphicFramePr>
            <a:graphicFrameLocks noGrp="1"/>
          </p:cNvGraphicFramePr>
          <p:nvPr>
            <p:extLst>
              <p:ext uri="{D42A27DB-BD31-4B8C-83A1-F6EECF244321}">
                <p14:modId xmlns:p14="http://schemas.microsoft.com/office/powerpoint/2010/main" val="2675929226"/>
              </p:ext>
            </p:extLst>
          </p:nvPr>
        </p:nvGraphicFramePr>
        <p:xfrm>
          <a:off x="5364088" y="2060064"/>
          <a:ext cx="3238734" cy="2286000"/>
        </p:xfrm>
        <a:graphic>
          <a:graphicData uri="http://schemas.openxmlformats.org/drawingml/2006/table">
            <a:tbl>
              <a:tblPr firstRow="1" bandRow="1">
                <a:tableStyleId>{2D5ABB26-0587-4C30-8999-92F81FD0307C}</a:tableStyleId>
              </a:tblPr>
              <a:tblGrid>
                <a:gridCol w="3238734">
                  <a:extLst>
                    <a:ext uri="{9D8B030D-6E8A-4147-A177-3AD203B41FA5}">
                      <a16:colId xmlns:a16="http://schemas.microsoft.com/office/drawing/2014/main" val="20000"/>
                    </a:ext>
                  </a:extLst>
                </a:gridCol>
              </a:tblGrid>
              <a:tr h="864096">
                <a:tc>
                  <a:txBody>
                    <a:bodyPr/>
                    <a:lstStyle/>
                    <a:p>
                      <a:pPr algn="just">
                        <a:defRPr/>
                      </a:pPr>
                      <a:r>
                        <a:rPr lang="en-GB" sz="1200" b="1" dirty="0">
                          <a:solidFill>
                            <a:schemeClr val="accent1">
                              <a:lumMod val="75000"/>
                            </a:schemeClr>
                          </a:solidFill>
                          <a:cs typeface="Arial" panose="020B0604020202020204" pitchFamily="34" charset="0"/>
                        </a:rPr>
                        <a:t>Additionally grievances and request</a:t>
                      </a:r>
                      <a:r>
                        <a:rPr lang="pl-PL" sz="1200" b="1">
                          <a:solidFill>
                            <a:schemeClr val="accent1">
                              <a:lumMod val="75000"/>
                            </a:schemeClr>
                          </a:solidFill>
                          <a:cs typeface="Arial" panose="020B0604020202020204" pitchFamily="34" charset="0"/>
                        </a:rPr>
                        <a:t>s</a:t>
                      </a:r>
                      <a:r>
                        <a:rPr lang="en-GB" sz="1200" b="1">
                          <a:solidFill>
                            <a:schemeClr val="accent1">
                              <a:lumMod val="75000"/>
                            </a:schemeClr>
                          </a:solidFill>
                          <a:cs typeface="Arial" panose="020B0604020202020204" pitchFamily="34" charset="0"/>
                        </a:rPr>
                        <a:t> </a:t>
                      </a:r>
                      <a:r>
                        <a:rPr lang="en-GB" sz="1200" b="1" dirty="0">
                          <a:solidFill>
                            <a:schemeClr val="accent1">
                              <a:lumMod val="75000"/>
                            </a:schemeClr>
                          </a:solidFill>
                          <a:cs typeface="Arial" panose="020B0604020202020204" pitchFamily="34" charset="0"/>
                        </a:rPr>
                        <a:t>can be submitted:</a:t>
                      </a:r>
                    </a:p>
                    <a:p>
                      <a:pPr marL="171450" indent="-171450" algn="l">
                        <a:buFont typeface="Arial" panose="020B0604020202020204" pitchFamily="34" charset="0"/>
                        <a:buChar char="•"/>
                        <a:defRPr/>
                      </a:pPr>
                      <a:r>
                        <a:rPr lang="en-GB" sz="1200" b="0" dirty="0">
                          <a:solidFill>
                            <a:schemeClr val="accent1">
                              <a:lumMod val="75000"/>
                            </a:schemeClr>
                          </a:solidFill>
                          <a:latin typeface="+mn-lt"/>
                          <a:ea typeface="+mn-ea"/>
                          <a:cs typeface="Arial" panose="020B0604020202020204" pitchFamily="34" charset="0"/>
                        </a:rPr>
                        <a:t>By post, using aforementioned addresses or by a website: </a:t>
                      </a:r>
                      <a:r>
                        <a:rPr lang="en-GB" sz="1200" b="0" u="none" dirty="0">
                          <a:solidFill>
                            <a:schemeClr val="accent1">
                              <a:lumMod val="75000"/>
                            </a:schemeClr>
                          </a:solidFill>
                          <a:latin typeface="+mn-lt"/>
                          <a:ea typeface="+mn-ea"/>
                          <a:cs typeface="Arial" panose="020B0604020202020204" pitchFamily="34" charset="0"/>
                          <a:hlinkClick r:id="rId2"/>
                        </a:rPr>
                        <a:t>www.krakow.wody.gov.pl</a:t>
                      </a:r>
                      <a:r>
                        <a:rPr lang="en-GB" sz="1200" b="0" u="none" dirty="0">
                          <a:solidFill>
                            <a:schemeClr val="accent1">
                              <a:lumMod val="75000"/>
                            </a:schemeClr>
                          </a:solidFill>
                          <a:latin typeface="+mn-lt"/>
                          <a:ea typeface="+mn-ea"/>
                          <a:cs typeface="Arial" panose="020B0604020202020204" pitchFamily="34" charset="0"/>
                        </a:rPr>
                        <a:t> or by e-mail</a:t>
                      </a:r>
                      <a:r>
                        <a:rPr lang="en-GB" sz="1200" b="0" dirty="0">
                          <a:solidFill>
                            <a:schemeClr val="accent1">
                              <a:lumMod val="75000"/>
                            </a:schemeClr>
                          </a:solidFill>
                          <a:latin typeface="+mn-lt"/>
                          <a:ea typeface="+mn-ea"/>
                          <a:cs typeface="Arial" panose="020B0604020202020204" pitchFamily="34" charset="0"/>
                        </a:rPr>
                        <a:t>: </a:t>
                      </a:r>
                      <a:r>
                        <a:rPr lang="en-GB" sz="1200" b="0" dirty="0">
                          <a:solidFill>
                            <a:schemeClr val="accent1">
                              <a:lumMod val="75000"/>
                            </a:schemeClr>
                          </a:solidFill>
                          <a:latin typeface="+mn-lt"/>
                          <a:ea typeface="+mn-ea"/>
                          <a:cs typeface="Arial" panose="020B0604020202020204" pitchFamily="34" charset="0"/>
                          <a:hlinkClick r:id="rId3"/>
                        </a:rPr>
                        <a:t>jrp.krakow@wody.gov.pl</a:t>
                      </a:r>
                      <a:r>
                        <a:rPr lang="en-GB" sz="1200" b="0" dirty="0">
                          <a:solidFill>
                            <a:schemeClr val="accent1">
                              <a:lumMod val="75000"/>
                            </a:schemeClr>
                          </a:solidFill>
                          <a:latin typeface="+mn-lt"/>
                          <a:ea typeface="+mn-ea"/>
                          <a:cs typeface="Arial" panose="020B0604020202020204" pitchFamily="34" charset="0"/>
                        </a:rPr>
                        <a:t>.   </a:t>
                      </a:r>
                    </a:p>
                    <a:p>
                      <a:pPr marL="0" algn="l" defTabSz="914400" rtl="0" eaLnBrk="1" latinLnBrk="0" hangingPunct="1">
                        <a:defRPr/>
                      </a:pPr>
                      <a:endParaRPr lang="pl-PL" sz="1200" b="1" kern="1200" dirty="0">
                        <a:solidFill>
                          <a:schemeClr val="accent1">
                            <a:lumMod val="75000"/>
                          </a:schemeClr>
                        </a:solidFill>
                        <a:latin typeface="+mn-lt"/>
                        <a:ea typeface="+mn-ea"/>
                        <a:cs typeface="Arial" panose="020B0604020202020204" pitchFamily="34" charset="0"/>
                      </a:endParaRPr>
                    </a:p>
                    <a:p>
                      <a:pPr marL="0" algn="just" defTabSz="914400" rtl="0" eaLnBrk="1" latinLnBrk="0" hangingPunct="1">
                        <a:defRPr/>
                      </a:pPr>
                      <a:r>
                        <a:rPr lang="en-GB" sz="1200" b="1" dirty="0">
                          <a:solidFill>
                            <a:schemeClr val="accent1">
                              <a:lumMod val="75000"/>
                            </a:schemeClr>
                          </a:solidFill>
                          <a:latin typeface="+mn-lt"/>
                          <a:ea typeface="+mn-ea"/>
                          <a:cs typeface="Arial" panose="020B0604020202020204" pitchFamily="34" charset="0"/>
                        </a:rPr>
                        <a:t>Deadlines for considering grievances and requests:</a:t>
                      </a:r>
                    </a:p>
                    <a:p>
                      <a:pPr marL="171450" indent="-171450" algn="just" defTabSz="914400" rtl="0" eaLnBrk="1" latinLnBrk="0" hangingPunct="1">
                        <a:buFont typeface="Arial" panose="020B0604020202020204" pitchFamily="34" charset="0"/>
                        <a:buChar char="•"/>
                        <a:defRPr/>
                      </a:pPr>
                      <a:r>
                        <a:rPr lang="en-GB" sz="1200" b="0" dirty="0">
                          <a:solidFill>
                            <a:schemeClr val="accent1">
                              <a:lumMod val="75000"/>
                            </a:schemeClr>
                          </a:solidFill>
                          <a:latin typeface="+mn-lt"/>
                          <a:ea typeface="+mn-ea"/>
                          <a:cs typeface="Arial" panose="020B0604020202020204" pitchFamily="34" charset="0"/>
                        </a:rPr>
                        <a:t>immediately, up to 30 days from grievance receipt.</a:t>
                      </a:r>
                    </a:p>
                    <a:p>
                      <a:pPr marL="0" indent="0" algn="l" rtl="0">
                        <a:buFont typeface="Arial" panose="020B0604020202020204" pitchFamily="34" charset="0"/>
                        <a:buNone/>
                        <a:defRPr/>
                      </a:pPr>
                      <a:endParaRPr lang="pl-PL" sz="1200" dirty="0">
                        <a:solidFill>
                          <a:schemeClr val="accent1">
                            <a:lumMod val="75000"/>
                          </a:schemeClr>
                        </a:solidFill>
                        <a:cs typeface="Arial" panose="020B0604020202020204" pitchFamily="34" charset="0"/>
                      </a:endParaRPr>
                    </a:p>
                    <a:p>
                      <a:pPr marL="0" algn="l" defTabSz="914400" rtl="0" eaLnBrk="1" latinLnBrk="0" hangingPunct="1">
                        <a:defRPr/>
                      </a:pPr>
                      <a:endParaRPr lang="pl-PL" sz="1200" kern="1200" dirty="0">
                        <a:solidFill>
                          <a:schemeClr val="accent1">
                            <a:lumMod val="75000"/>
                          </a:schemeClr>
                        </a:solidFill>
                        <a:latin typeface="+mn-lt"/>
                        <a:ea typeface="+mn-ea"/>
                        <a:cs typeface="Arial" panose="020B0604020202020204" pitchFamily="34" charset="0"/>
                      </a:endParaRP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917667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a:extLst>
              <a:ext uri="{FF2B5EF4-FFF2-40B4-BE49-F238E27FC236}">
                <a16:creationId xmlns:a16="http://schemas.microsoft.com/office/drawing/2014/main" id="{52FFFD83-3D36-4F82-A568-27531DCB3945}"/>
              </a:ext>
            </a:extLst>
          </p:cNvPr>
          <p:cNvSpPr>
            <a:spLocks noGrp="1"/>
          </p:cNvSpPr>
          <p:nvPr>
            <p:ph type="title"/>
          </p:nvPr>
        </p:nvSpPr>
        <p:spPr>
          <a:xfrm>
            <a:off x="323528" y="1845879"/>
            <a:ext cx="4536504" cy="1069627"/>
          </a:xfrm>
        </p:spPr>
        <p:txBody>
          <a:bodyPr/>
          <a:lstStyle/>
          <a:p>
            <a:pPr algn="l"/>
            <a:r>
              <a:rPr lang="en-GB" sz="2800" b="1" dirty="0">
                <a:solidFill>
                  <a:schemeClr val="accent1">
                    <a:lumMod val="75000"/>
                  </a:schemeClr>
                </a:solidFill>
                <a:latin typeface="+mn-lt"/>
                <a:ea typeface="+mn-ea"/>
                <a:cs typeface="Arial" panose="020B0604020202020204" pitchFamily="34" charset="0"/>
              </a:rPr>
              <a:t>Thank you for reading the delivered material </a:t>
            </a:r>
          </a:p>
        </p:txBody>
      </p:sp>
      <p:pic>
        <p:nvPicPr>
          <p:cNvPr id="3" name="Obraz 2">
            <a:extLst>
              <a:ext uri="{FF2B5EF4-FFF2-40B4-BE49-F238E27FC236}">
                <a16:creationId xmlns:a16="http://schemas.microsoft.com/office/drawing/2014/main" id="{ECD82AD8-2386-41E7-9270-C5EDDC8BBE0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817852"/>
            <a:ext cx="2733295" cy="1562840"/>
          </a:xfrm>
          <a:prstGeom prst="rect">
            <a:avLst/>
          </a:prstGeom>
          <a:noFill/>
          <a:ln>
            <a:noFill/>
          </a:ln>
        </p:spPr>
      </p:pic>
      <p:pic>
        <p:nvPicPr>
          <p:cNvPr id="4" name="Obraz 3">
            <a:extLst>
              <a:ext uri="{FF2B5EF4-FFF2-40B4-BE49-F238E27FC236}">
                <a16:creationId xmlns:a16="http://schemas.microsoft.com/office/drawing/2014/main" id="{5C3EA067-90CF-4159-A6C6-501433BDB3D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20" y="2516254"/>
            <a:ext cx="2733295" cy="1562840"/>
          </a:xfrm>
          <a:prstGeom prst="rect">
            <a:avLst/>
          </a:prstGeom>
          <a:noFill/>
          <a:ln>
            <a:noFill/>
          </a:ln>
        </p:spPr>
      </p:pic>
      <p:pic>
        <p:nvPicPr>
          <p:cNvPr id="5" name="Obraz 4">
            <a:extLst>
              <a:ext uri="{FF2B5EF4-FFF2-40B4-BE49-F238E27FC236}">
                <a16:creationId xmlns:a16="http://schemas.microsoft.com/office/drawing/2014/main" id="{9B1E8DC8-820C-4D5F-927D-AD49C21B81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1880" y="4487241"/>
            <a:ext cx="1742027" cy="347701"/>
          </a:xfrm>
          <a:prstGeom prst="rect">
            <a:avLst/>
          </a:prstGeom>
        </p:spPr>
      </p:pic>
      <p:pic>
        <p:nvPicPr>
          <p:cNvPr id="8" name="Obraz 7">
            <a:extLst>
              <a:ext uri="{FF2B5EF4-FFF2-40B4-BE49-F238E27FC236}">
                <a16:creationId xmlns:a16="http://schemas.microsoft.com/office/drawing/2014/main" id="{826762B6-0131-4D31-9D04-B13B8D659A5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1600" y="4447227"/>
            <a:ext cx="1048071" cy="427731"/>
          </a:xfrm>
          <a:prstGeom prst="rect">
            <a:avLst/>
          </a:prstGeom>
        </p:spPr>
      </p:pic>
      <p:pic>
        <p:nvPicPr>
          <p:cNvPr id="11" name="Obraz 10" descr="Znalezione obrazy dla zapytania aecom">
            <a:extLst>
              <a:ext uri="{FF2B5EF4-FFF2-40B4-BE49-F238E27FC236}">
                <a16:creationId xmlns:a16="http://schemas.microsoft.com/office/drawing/2014/main" id="{3C3C48DE-E54C-400A-A960-C3BC4A782B08}"/>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4288" y="4517889"/>
            <a:ext cx="914400" cy="206375"/>
          </a:xfrm>
          <a:prstGeom prst="rect">
            <a:avLst/>
          </a:prstGeom>
          <a:noFill/>
          <a:ln>
            <a:noFill/>
          </a:ln>
        </p:spPr>
      </p:pic>
    </p:spTree>
    <p:extLst>
      <p:ext uri="{BB962C8B-B14F-4D97-AF65-F5344CB8AC3E}">
        <p14:creationId xmlns:p14="http://schemas.microsoft.com/office/powerpoint/2010/main" val="1672974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9" name="pole tekstowe 8"/>
          <p:cNvSpPr txBox="1"/>
          <p:nvPr/>
        </p:nvSpPr>
        <p:spPr>
          <a:xfrm>
            <a:off x="2411760" y="4623978"/>
            <a:ext cx="6237128" cy="461665"/>
          </a:xfrm>
          <a:prstGeom prst="rect">
            <a:avLst/>
          </a:prstGeom>
          <a:solidFill>
            <a:schemeClr val="bg1"/>
          </a:solidFill>
        </p:spPr>
        <p:txBody>
          <a:bodyPr wrap="square" rtlCol="0">
            <a:spAutoFit/>
          </a:bodyPr>
          <a:lstStyle/>
          <a:p>
            <a:pPr algn="ctr"/>
            <a:endParaRPr lang="pl-PL" sz="1200" b="1" dirty="0"/>
          </a:p>
          <a:p>
            <a:pPr algn="ctr"/>
            <a:endParaRPr lang="pl-PL" sz="1200" b="1"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12" name="Rectangle 16"/>
          <p:cNvSpPr>
            <a:spLocks noChangeArrowheads="1"/>
          </p:cNvSpPr>
          <p:nvPr/>
        </p:nvSpPr>
        <p:spPr bwMode="auto">
          <a:xfrm>
            <a:off x="323528" y="1059582"/>
            <a:ext cx="4248472" cy="3835250"/>
          </a:xfrm>
          <a:prstGeom prst="rect">
            <a:avLst/>
          </a:prstGeom>
          <a:noFill/>
          <a:ln w="9525">
            <a:noFill/>
            <a:miter lim="800000"/>
            <a:headEnd/>
            <a:tailEnd/>
          </a:ln>
        </p:spPr>
        <p:txBody>
          <a:bodyPr wrap="square" lIns="91420" tIns="45710" rIns="91420" bIns="45710" anchor="ctr">
            <a:spAutoFit/>
          </a:bodyPr>
          <a:lstStyle/>
          <a:p>
            <a:pPr marL="285750" indent="-285750">
              <a:spcBef>
                <a:spcPct val="50000"/>
              </a:spcBef>
              <a:buFont typeface="Wingdings" panose="05000000000000000000" pitchFamily="2" charset="2"/>
              <a:buChar char="q"/>
            </a:pPr>
            <a:r>
              <a:rPr lang="en-GB" sz="1400" b="1" dirty="0">
                <a:solidFill>
                  <a:schemeClr val="accent1">
                    <a:lumMod val="75000"/>
                  </a:schemeClr>
                </a:solidFill>
                <a:latin typeface="+mn-lt"/>
                <a:sym typeface="ヒラギノ角ゴ Pro W3" charset="-128"/>
              </a:rPr>
              <a:t>Project's purpose</a:t>
            </a:r>
          </a:p>
          <a:p>
            <a:pPr marL="540000" algn="just">
              <a:spcBef>
                <a:spcPts val="600"/>
              </a:spcBef>
            </a:pPr>
            <a:r>
              <a:rPr lang="en-GB" sz="1400" dirty="0">
                <a:solidFill>
                  <a:schemeClr val="accent1">
                    <a:lumMod val="75000"/>
                  </a:schemeClr>
                </a:solidFill>
                <a:sym typeface="ヒラギノ角ゴ Pro W3" charset="-128"/>
              </a:rPr>
              <a:t>The purpose for implementing the </a:t>
            </a:r>
            <a:r>
              <a:rPr lang="en-GB" sz="1400" i="1" dirty="0">
                <a:solidFill>
                  <a:schemeClr val="accent1">
                    <a:lumMod val="75000"/>
                  </a:schemeClr>
                </a:solidFill>
                <a:sym typeface="ヒラギノ角ゴ Pro W3" charset="-128"/>
              </a:rPr>
              <a:t>OVFMP</a:t>
            </a:r>
            <a:r>
              <a:rPr lang="en-GB" sz="1400" dirty="0">
                <a:solidFill>
                  <a:schemeClr val="accent1">
                    <a:lumMod val="75000"/>
                  </a:schemeClr>
                </a:solidFill>
                <a:sym typeface="ヒラギノ角ゴ Pro W3" charset="-128"/>
              </a:rPr>
              <a:t> is to enhance protection against flood for people living in selected areas of the Odra and the Upper Vistula river basins and to strengthen the institutional capacity of the governmental administration to ensure more effective protection against summer floods and winter floods and flash floods. </a:t>
            </a:r>
          </a:p>
          <a:p>
            <a:pPr marL="285750" indent="-285750">
              <a:spcBef>
                <a:spcPts val="600"/>
              </a:spcBef>
              <a:buFont typeface="Wingdings" panose="05000000000000000000" pitchFamily="2" charset="2"/>
              <a:buChar char="q"/>
            </a:pPr>
            <a:r>
              <a:rPr lang="en-GB" sz="1400" b="1" dirty="0">
                <a:solidFill>
                  <a:schemeClr val="accent1">
                    <a:lumMod val="75000"/>
                  </a:schemeClr>
                </a:solidFill>
                <a:sym typeface="ヒラギノ角ゴ Pro W3" charset="-128"/>
              </a:rPr>
              <a:t>Funding for the OVFMP</a:t>
            </a:r>
          </a:p>
          <a:p>
            <a:pPr marL="540000" lvl="1" indent="-285750">
              <a:spcBef>
                <a:spcPts val="600"/>
              </a:spcBef>
              <a:buFont typeface="Wingdings" panose="05000000000000000000" pitchFamily="2" charset="2"/>
              <a:buChar char="ü"/>
            </a:pPr>
            <a:r>
              <a:rPr lang="en-GB" sz="1400" dirty="0">
                <a:solidFill>
                  <a:schemeClr val="accent1">
                    <a:lumMod val="75000"/>
                  </a:schemeClr>
                </a:solidFill>
                <a:latin typeface="+mn-lt"/>
                <a:sym typeface="ヒラギノ角ゴ Pro W3" charset="-128"/>
              </a:rPr>
              <a:t>International Bank for Reconstruction </a:t>
            </a:r>
            <a:br>
              <a:rPr lang="en-GB" sz="1400" dirty="0">
                <a:solidFill>
                  <a:schemeClr val="accent1">
                    <a:lumMod val="75000"/>
                  </a:schemeClr>
                </a:solidFill>
                <a:latin typeface="+mn-lt"/>
                <a:sym typeface="ヒラギノ角ゴ Pro W3" charset="-128"/>
              </a:rPr>
            </a:br>
            <a:r>
              <a:rPr lang="en-GB" sz="1400" dirty="0">
                <a:solidFill>
                  <a:schemeClr val="accent1">
                    <a:lumMod val="75000"/>
                  </a:schemeClr>
                </a:solidFill>
                <a:latin typeface="+mn-lt"/>
                <a:sym typeface="ヒラギノ角ゴ Pro W3" charset="-128"/>
              </a:rPr>
              <a:t>and Development (World Bank) </a:t>
            </a:r>
          </a:p>
          <a:p>
            <a:pPr marL="540000" lvl="1" indent="-285750" algn="just">
              <a:spcBef>
                <a:spcPts val="600"/>
              </a:spcBef>
              <a:buFont typeface="Wingdings" panose="05000000000000000000" pitchFamily="2" charset="2"/>
              <a:buChar char="ü"/>
            </a:pPr>
            <a:r>
              <a:rPr lang="en-GB" sz="1400" dirty="0">
                <a:solidFill>
                  <a:schemeClr val="accent1">
                    <a:lumMod val="75000"/>
                  </a:schemeClr>
                </a:solidFill>
                <a:latin typeface="+mn-lt"/>
                <a:sym typeface="ヒラギノ角ゴ Pro W3" charset="-128"/>
              </a:rPr>
              <a:t>Council of Europe Development Bank (CEB)</a:t>
            </a:r>
          </a:p>
          <a:p>
            <a:pPr marL="540000" lvl="1" indent="-285750" algn="just">
              <a:spcBef>
                <a:spcPts val="600"/>
              </a:spcBef>
              <a:buFont typeface="Wingdings" panose="05000000000000000000" pitchFamily="2" charset="2"/>
              <a:buChar char="ü"/>
            </a:pPr>
            <a:r>
              <a:rPr lang="en-GB" sz="1400" dirty="0">
                <a:solidFill>
                  <a:schemeClr val="accent1">
                    <a:lumMod val="75000"/>
                  </a:schemeClr>
                </a:solidFill>
                <a:latin typeface="+mn-lt"/>
                <a:sym typeface="ヒラギノ角ゴ Pro W3" charset="-128"/>
              </a:rPr>
              <a:t>European Union's Cohesion Fund</a:t>
            </a:r>
          </a:p>
          <a:p>
            <a:pPr marL="540000" lvl="1" indent="-285750" algn="just">
              <a:spcBef>
                <a:spcPts val="600"/>
              </a:spcBef>
              <a:buFont typeface="Wingdings" panose="05000000000000000000" pitchFamily="2" charset="2"/>
              <a:buChar char="ü"/>
            </a:pPr>
            <a:r>
              <a:rPr lang="en-GB" sz="1400" dirty="0">
                <a:solidFill>
                  <a:schemeClr val="accent1">
                    <a:lumMod val="75000"/>
                  </a:schemeClr>
                </a:solidFill>
                <a:latin typeface="+mn-lt"/>
                <a:sym typeface="ヒラギノ角ゴ Pro W3" charset="-128"/>
              </a:rPr>
              <a:t>State Budget </a:t>
            </a:r>
          </a:p>
        </p:txBody>
      </p:sp>
      <p:sp>
        <p:nvSpPr>
          <p:cNvPr id="17" name="Tytuł 1"/>
          <p:cNvSpPr>
            <a:spLocks noGrp="1"/>
          </p:cNvSpPr>
          <p:nvPr>
            <p:ph type="title"/>
          </p:nvPr>
        </p:nvSpPr>
        <p:spPr>
          <a:xfrm>
            <a:off x="2195736" y="195486"/>
            <a:ext cx="6563072" cy="421555"/>
          </a:xfrm>
        </p:spPr>
        <p:txBody>
          <a:bodyPr/>
          <a:lstStyle/>
          <a:p>
            <a:pPr algn="r"/>
            <a:r>
              <a:rPr lang="en-GB" sz="1800" b="1" dirty="0">
                <a:solidFill>
                  <a:schemeClr val="accent1">
                    <a:lumMod val="75000"/>
                  </a:schemeClr>
                </a:solidFill>
              </a:rPr>
              <a:t>Odra-Vistula Flood Management Project (OVFMP)</a:t>
            </a:r>
          </a:p>
        </p:txBody>
      </p:sp>
      <p:pic>
        <p:nvPicPr>
          <p:cNvPr id="18" name="Picture 2" descr="ryc1_PL"/>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98"/>
          <a:stretch/>
        </p:blipFill>
        <p:spPr bwMode="auto">
          <a:xfrm>
            <a:off x="4572000" y="1275083"/>
            <a:ext cx="4349478" cy="3361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4984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9" name="pole tekstowe 8"/>
          <p:cNvSpPr txBox="1"/>
          <p:nvPr/>
        </p:nvSpPr>
        <p:spPr>
          <a:xfrm>
            <a:off x="2411760" y="4623978"/>
            <a:ext cx="6237128" cy="461665"/>
          </a:xfrm>
          <a:prstGeom prst="rect">
            <a:avLst/>
          </a:prstGeom>
          <a:solidFill>
            <a:schemeClr val="bg1"/>
          </a:solidFill>
        </p:spPr>
        <p:txBody>
          <a:bodyPr wrap="square" rtlCol="0">
            <a:spAutoFit/>
          </a:bodyPr>
          <a:lstStyle/>
          <a:p>
            <a:pPr algn="ctr"/>
            <a:endParaRPr lang="pl-PL" sz="1200" b="1" dirty="0"/>
          </a:p>
          <a:p>
            <a:pPr algn="ctr"/>
            <a:endParaRPr lang="pl-PL" sz="1200" b="1"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12" name="Rectangle 16"/>
          <p:cNvSpPr>
            <a:spLocks noChangeArrowheads="1"/>
          </p:cNvSpPr>
          <p:nvPr/>
        </p:nvSpPr>
        <p:spPr bwMode="auto">
          <a:xfrm>
            <a:off x="467543" y="1344273"/>
            <a:ext cx="8202245" cy="2785358"/>
          </a:xfrm>
          <a:prstGeom prst="rect">
            <a:avLst/>
          </a:prstGeom>
          <a:noFill/>
          <a:ln w="9525">
            <a:noFill/>
            <a:miter lim="800000"/>
            <a:headEnd/>
            <a:tailEnd/>
          </a:ln>
        </p:spPr>
        <p:txBody>
          <a:bodyPr wrap="square" lIns="91420" tIns="45710" rIns="91420" bIns="45710" anchor="ctr">
            <a:spAutoFit/>
          </a:bodyPr>
          <a:lstStyle/>
          <a:p>
            <a:pPr marL="285750" indent="-285750">
              <a:spcBef>
                <a:spcPct val="50000"/>
              </a:spcBef>
              <a:buFont typeface="Wingdings" panose="05000000000000000000" pitchFamily="2" charset="2"/>
              <a:buChar char="q"/>
            </a:pPr>
            <a:r>
              <a:rPr lang="en-GB" sz="1600" b="1" dirty="0">
                <a:solidFill>
                  <a:schemeClr val="accent1">
                    <a:lumMod val="75000"/>
                  </a:schemeClr>
                </a:solidFill>
                <a:sym typeface="ヒラギノ角ゴ Pro W3" charset="-128"/>
              </a:rPr>
              <a:t>What is the LA&amp;RAP?</a:t>
            </a:r>
          </a:p>
          <a:p>
            <a:pPr marL="540000" indent="-285750">
              <a:spcBef>
                <a:spcPts val="600"/>
              </a:spcBef>
              <a:buFont typeface="Wingdings" panose="05000000000000000000" pitchFamily="2" charset="2"/>
              <a:buChar char="ü"/>
            </a:pPr>
            <a:r>
              <a:rPr lang="en-GB" sz="1600" dirty="0">
                <a:solidFill>
                  <a:schemeClr val="accent1">
                    <a:lumMod val="75000"/>
                  </a:schemeClr>
                </a:solidFill>
                <a:sym typeface="ヒラギノ角ゴ Pro W3" charset="-128"/>
              </a:rPr>
              <a:t>Land Acquisition and Resettlement Action Plan is a document required by the World Bank for projects financed / co-financed by the WB.</a:t>
            </a:r>
          </a:p>
          <a:p>
            <a:pPr marL="540000" indent="-285750">
              <a:spcBef>
                <a:spcPts val="600"/>
              </a:spcBef>
              <a:buFont typeface="Wingdings" panose="05000000000000000000" pitchFamily="2" charset="2"/>
              <a:buChar char="ü"/>
            </a:pPr>
            <a:r>
              <a:rPr lang="en-GB" sz="1600" dirty="0">
                <a:solidFill>
                  <a:schemeClr val="accent1">
                    <a:lumMod val="75000"/>
                  </a:schemeClr>
                </a:solidFill>
              </a:rPr>
              <a:t>According to the World Bank’s guidelines, the LA&amp;RAP is applied in case of expropriation or temporary / permanent restriction in the use of land, in accordance with the law.</a:t>
            </a:r>
          </a:p>
          <a:p>
            <a:pPr marL="540000" indent="-285750">
              <a:spcBef>
                <a:spcPts val="600"/>
              </a:spcBef>
              <a:buFont typeface="Wingdings" panose="05000000000000000000" pitchFamily="2" charset="2"/>
              <a:buChar char="ü"/>
            </a:pPr>
            <a:r>
              <a:rPr lang="en-GB" sz="1600" dirty="0">
                <a:solidFill>
                  <a:schemeClr val="accent1">
                    <a:lumMod val="75000"/>
                  </a:schemeClr>
                </a:solidFill>
              </a:rPr>
              <a:t>It is a document, in which relevant mitigation and preventive measures shall be planned for implementation. Acquisition of properties may generate and strengthen social inequities, cause exclusion, and result in permanent environmental damage. The planned measures are to prevent occurrence/strengthening of such effects.</a:t>
            </a:r>
          </a:p>
        </p:txBody>
      </p:sp>
      <p:sp>
        <p:nvSpPr>
          <p:cNvPr id="17" name="Tytuł 1"/>
          <p:cNvSpPr>
            <a:spLocks noGrp="1"/>
          </p:cNvSpPr>
          <p:nvPr>
            <p:ph type="title"/>
          </p:nvPr>
        </p:nvSpPr>
        <p:spPr>
          <a:xfrm>
            <a:off x="2195736" y="195486"/>
            <a:ext cx="6563072" cy="421555"/>
          </a:xfrm>
        </p:spPr>
        <p:txBody>
          <a:bodyPr/>
          <a:lstStyle/>
          <a:p>
            <a:pPr algn="r"/>
            <a:r>
              <a:rPr lang="en-GB" sz="1800" b="1" dirty="0">
                <a:solidFill>
                  <a:schemeClr val="accent1">
                    <a:lumMod val="75000"/>
                  </a:schemeClr>
                </a:solidFill>
              </a:rPr>
              <a:t>Land Acquisition and Resettlement Action Plan (LA&amp;RAP)</a:t>
            </a:r>
          </a:p>
        </p:txBody>
      </p:sp>
    </p:spTree>
    <p:extLst>
      <p:ext uri="{BB962C8B-B14F-4D97-AF65-F5344CB8AC3E}">
        <p14:creationId xmlns:p14="http://schemas.microsoft.com/office/powerpoint/2010/main" val="3701748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9" name="pole tekstowe 8"/>
          <p:cNvSpPr txBox="1"/>
          <p:nvPr/>
        </p:nvSpPr>
        <p:spPr>
          <a:xfrm>
            <a:off x="2411760" y="4623978"/>
            <a:ext cx="6237128" cy="461665"/>
          </a:xfrm>
          <a:prstGeom prst="rect">
            <a:avLst/>
          </a:prstGeom>
          <a:solidFill>
            <a:schemeClr val="bg1"/>
          </a:solidFill>
        </p:spPr>
        <p:txBody>
          <a:bodyPr wrap="square" rtlCol="0">
            <a:spAutoFit/>
          </a:bodyPr>
          <a:lstStyle/>
          <a:p>
            <a:pPr algn="ctr"/>
            <a:endParaRPr lang="pl-PL" sz="1200" b="1" dirty="0"/>
          </a:p>
          <a:p>
            <a:pPr algn="ctr"/>
            <a:endParaRPr lang="pl-PL" sz="1200" b="1"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10" name="Tytuł 1"/>
          <p:cNvSpPr>
            <a:spLocks noGrp="1"/>
          </p:cNvSpPr>
          <p:nvPr>
            <p:ph type="title"/>
          </p:nvPr>
        </p:nvSpPr>
        <p:spPr>
          <a:xfrm>
            <a:off x="2220888" y="31557"/>
            <a:ext cx="6923112" cy="421555"/>
          </a:xfrm>
        </p:spPr>
        <p:txBody>
          <a:bodyPr/>
          <a:lstStyle/>
          <a:p>
            <a:pPr algn="r"/>
            <a:r>
              <a:rPr lang="en-GB" sz="1800" b="1" dirty="0">
                <a:solidFill>
                  <a:schemeClr val="accent1">
                    <a:lumMod val="75000"/>
                  </a:schemeClr>
                </a:solidFill>
              </a:rPr>
              <a:t>Publication process for the LA&amp;RAP for Works Contracts 3A.2/1 and 3A.2/2</a:t>
            </a:r>
          </a:p>
        </p:txBody>
      </p:sp>
      <p:sp>
        <p:nvSpPr>
          <p:cNvPr id="11" name="pole tekstowe 9"/>
          <p:cNvSpPr txBox="1">
            <a:spLocks noChangeArrowheads="1"/>
          </p:cNvSpPr>
          <p:nvPr/>
        </p:nvSpPr>
        <p:spPr bwMode="auto">
          <a:xfrm>
            <a:off x="184731" y="897389"/>
            <a:ext cx="8640960" cy="4047262"/>
          </a:xfrm>
          <a:prstGeom prst="rect">
            <a:avLst/>
          </a:prstGeom>
          <a:noFill/>
          <a:ln w="9525">
            <a:noFill/>
            <a:miter lim="800000"/>
            <a:headEnd/>
            <a:tailEnd/>
          </a:ln>
        </p:spPr>
        <p:txBody>
          <a:bodyPr wrap="square">
            <a:spAutoFit/>
          </a:bodyPr>
          <a:lstStyle/>
          <a:p>
            <a:pPr algn="just"/>
            <a:r>
              <a:rPr lang="en-GB" sz="1400" dirty="0">
                <a:solidFill>
                  <a:schemeClr val="accent1">
                    <a:lumMod val="75000"/>
                  </a:schemeClr>
                </a:solidFill>
              </a:rPr>
              <a:t>The </a:t>
            </a:r>
            <a:r>
              <a:rPr lang="en-GB" sz="1400" b="1" dirty="0">
                <a:solidFill>
                  <a:schemeClr val="accent1">
                    <a:lumMod val="75000"/>
                  </a:schemeClr>
                </a:solidFill>
              </a:rPr>
              <a:t>DRAFT LAND ACQUISITION AND RESETTLEMENT ACTION PLAN</a:t>
            </a:r>
            <a:r>
              <a:rPr lang="en-GB" sz="1400" dirty="0">
                <a:solidFill>
                  <a:schemeClr val="accent1">
                    <a:lumMod val="75000"/>
                  </a:schemeClr>
                </a:solidFill>
              </a:rPr>
              <a:t> was made available for review </a:t>
            </a:r>
            <a:r>
              <a:rPr lang="en-GB" sz="1400" u="sng" dirty="0">
                <a:solidFill>
                  <a:schemeClr val="accent1">
                    <a:lumMod val="75000"/>
                  </a:schemeClr>
                </a:solidFill>
              </a:rPr>
              <a:t>from 22.07.2020 </a:t>
            </a:r>
            <a:r>
              <a:rPr lang="en-GB" sz="1400" dirty="0">
                <a:solidFill>
                  <a:schemeClr val="accent1">
                    <a:lumMod val="75000"/>
                  </a:schemeClr>
                </a:solidFill>
              </a:rPr>
              <a:t>at the following websites: </a:t>
            </a:r>
          </a:p>
          <a:p>
            <a:pPr marL="252000" lvl="0" indent="-285750" algn="just">
              <a:buFont typeface="Wingdings" panose="05000000000000000000" pitchFamily="2" charset="2"/>
              <a:buChar char="ü"/>
            </a:pPr>
            <a:r>
              <a:rPr lang="en-GB" sz="1400" dirty="0">
                <a:solidFill>
                  <a:schemeClr val="accent1">
                    <a:lumMod val="75000"/>
                  </a:schemeClr>
                </a:solidFill>
              </a:rPr>
              <a:t>SWH Polish Waters RZGW in Cracow</a:t>
            </a:r>
          </a:p>
          <a:p>
            <a:pPr marL="252000" lvl="0" indent="-285750" algn="just">
              <a:buFont typeface="Wingdings" panose="05000000000000000000" pitchFamily="2" charset="2"/>
              <a:buChar char="ü"/>
            </a:pPr>
            <a:r>
              <a:rPr lang="en-GB" sz="1400" dirty="0">
                <a:solidFill>
                  <a:schemeClr val="accent1">
                    <a:lumMod val="75000"/>
                  </a:schemeClr>
                </a:solidFill>
              </a:rPr>
              <a:t>City Office of Cracow</a:t>
            </a:r>
          </a:p>
          <a:p>
            <a:pPr marL="252000" lvl="0" indent="-285750" algn="just">
              <a:buFont typeface="Wingdings" panose="05000000000000000000" pitchFamily="2" charset="2"/>
              <a:buChar char="ü"/>
            </a:pPr>
            <a:r>
              <a:rPr lang="en-GB" sz="1400" dirty="0">
                <a:solidFill>
                  <a:schemeClr val="accent1">
                    <a:lumMod val="75000"/>
                  </a:schemeClr>
                </a:solidFill>
              </a:rPr>
              <a:t>City and Municipal Office of Wieliczka</a:t>
            </a:r>
          </a:p>
          <a:p>
            <a:pPr marL="252000" lvl="0" indent="-285750" algn="just">
              <a:buFont typeface="Wingdings" panose="05000000000000000000" pitchFamily="2" charset="2"/>
              <a:buChar char="ü"/>
            </a:pPr>
            <a:r>
              <a:rPr lang="en-GB" sz="1400" dirty="0">
                <a:solidFill>
                  <a:schemeClr val="accent1">
                    <a:lumMod val="75000"/>
                  </a:schemeClr>
                </a:solidFill>
              </a:rPr>
              <a:t>Poviat Starosty in Wieliczka</a:t>
            </a:r>
          </a:p>
          <a:p>
            <a:pPr marL="252000" indent="-285750" algn="just">
              <a:buFont typeface="Wingdings" panose="05000000000000000000" pitchFamily="2" charset="2"/>
              <a:buChar char="ü"/>
            </a:pPr>
            <a:r>
              <a:rPr lang="en-GB" sz="1400" dirty="0">
                <a:solidFill>
                  <a:schemeClr val="accent1">
                    <a:lumMod val="75000"/>
                  </a:schemeClr>
                </a:solidFill>
              </a:rPr>
              <a:t>Odra-Vistula Flood Management Project Coordination Unit</a:t>
            </a:r>
          </a:p>
          <a:p>
            <a:pPr algn="just"/>
            <a:endParaRPr lang="pl-PL" altLang="pl-PL" sz="1400" dirty="0">
              <a:solidFill>
                <a:schemeClr val="accent1">
                  <a:lumMod val="75000"/>
                </a:schemeClr>
              </a:solidFill>
            </a:endParaRPr>
          </a:p>
          <a:p>
            <a:pPr algn="just"/>
            <a:r>
              <a:rPr lang="en-GB" sz="1400" dirty="0">
                <a:solidFill>
                  <a:schemeClr val="accent1">
                    <a:lumMod val="75000"/>
                  </a:schemeClr>
                </a:solidFill>
              </a:rPr>
              <a:t>The document shall be available for review until completing the period of consultations held in a correspondence form due to the epidemic threat in Poland.</a:t>
            </a:r>
          </a:p>
          <a:p>
            <a:pPr algn="just"/>
            <a:endParaRPr lang="pl-PL" altLang="pl-PL" sz="1400" dirty="0">
              <a:solidFill>
                <a:schemeClr val="accent1">
                  <a:lumMod val="75000"/>
                </a:schemeClr>
              </a:solidFill>
            </a:endParaRPr>
          </a:p>
          <a:p>
            <a:pPr algn="just"/>
            <a:r>
              <a:rPr lang="en-GB" sz="1400" dirty="0">
                <a:solidFill>
                  <a:schemeClr val="accent1">
                    <a:lumMod val="75000"/>
                  </a:schemeClr>
                </a:solidFill>
              </a:rPr>
              <a:t>In that time one may provide remarks and motions to the LAND ACQUISITION AND RESETTLEMENT ACTION PLAN for the Works Contracts 3A.2/1 and 3A.2/2 in writing or in an oral form to the protocol, or in a digital form.</a:t>
            </a:r>
          </a:p>
          <a:p>
            <a:pPr algn="just"/>
            <a:endParaRPr lang="pl-PL" sz="1400" dirty="0">
              <a:solidFill>
                <a:schemeClr val="accent1">
                  <a:lumMod val="75000"/>
                </a:schemeClr>
              </a:solidFill>
            </a:endParaRPr>
          </a:p>
          <a:p>
            <a:pPr algn="just"/>
            <a:r>
              <a:rPr lang="en-GB" sz="1400" dirty="0">
                <a:solidFill>
                  <a:schemeClr val="accent1">
                    <a:lumMod val="75000"/>
                  </a:schemeClr>
                </a:solidFill>
              </a:rPr>
              <a:t>After the period of access to the document, on 13.08.2020 at 5:00 p.m., a webinar will be held open to all interested parties, a link to the website enabling to join the teleconference will be published on the website of SWH Polish Waters RZGW in Cracow at: https://krakow.wody.gov.pl/aktualnosci/ 5 days before the planned teleconference date.</a:t>
            </a:r>
          </a:p>
          <a:p>
            <a:pPr algn="ctr">
              <a:spcBef>
                <a:spcPts val="600"/>
              </a:spcBef>
            </a:pPr>
            <a:r>
              <a:rPr lang="en-GB" sz="1400" b="1" dirty="0">
                <a:solidFill>
                  <a:srgbClr val="FF0000"/>
                </a:solidFill>
              </a:rPr>
              <a:t>Detailed data are given in the announcement sent to You</a:t>
            </a:r>
          </a:p>
        </p:txBody>
      </p:sp>
    </p:spTree>
    <p:extLst>
      <p:ext uri="{BB962C8B-B14F-4D97-AF65-F5344CB8AC3E}">
        <p14:creationId xmlns:p14="http://schemas.microsoft.com/office/powerpoint/2010/main" val="3370954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12" name="Rectangle 16"/>
          <p:cNvSpPr>
            <a:spLocks noChangeArrowheads="1"/>
          </p:cNvSpPr>
          <p:nvPr/>
        </p:nvSpPr>
        <p:spPr bwMode="auto">
          <a:xfrm>
            <a:off x="971600" y="1851670"/>
            <a:ext cx="4479635" cy="2308304"/>
          </a:xfrm>
          <a:prstGeom prst="rect">
            <a:avLst/>
          </a:prstGeom>
          <a:noFill/>
          <a:ln w="9525">
            <a:noFill/>
            <a:miter lim="800000"/>
            <a:headEnd/>
            <a:tailEnd/>
          </a:ln>
        </p:spPr>
        <p:txBody>
          <a:bodyPr wrap="square" lIns="91420" tIns="45710" rIns="91420" bIns="45710" anchor="ctr">
            <a:spAutoFit/>
          </a:bodyPr>
          <a:lstStyle/>
          <a:p>
            <a:pPr marL="285750" indent="-285750">
              <a:spcBef>
                <a:spcPct val="50000"/>
              </a:spcBef>
              <a:buFont typeface="Wingdings" panose="05000000000000000000" pitchFamily="2" charset="2"/>
              <a:buChar char="q"/>
            </a:pPr>
            <a:r>
              <a:rPr lang="en-GB" sz="1600" b="1" dirty="0">
                <a:latin typeface="+mn-lt"/>
                <a:sym typeface="ヒラギノ角ゴ Pro W3" charset="-128"/>
              </a:rPr>
              <a:t>Investor until </a:t>
            </a:r>
            <a:r>
              <a:rPr lang="en-GB" sz="1600" b="1" dirty="0">
                <a:solidFill>
                  <a:srgbClr val="FF0000"/>
                </a:solidFill>
                <a:latin typeface="+mn-lt"/>
                <a:sym typeface="ヒラギノ角ゴ Pro W3" charset="-128"/>
              </a:rPr>
              <a:t>31.12.2017</a:t>
            </a:r>
          </a:p>
          <a:p>
            <a:pPr>
              <a:spcBef>
                <a:spcPct val="50000"/>
              </a:spcBef>
            </a:pPr>
            <a:r>
              <a:rPr lang="en-GB" sz="1600" b="1" dirty="0">
                <a:solidFill>
                  <a:schemeClr val="accent1">
                    <a:lumMod val="75000"/>
                  </a:schemeClr>
                </a:solidFill>
                <a:latin typeface="+mn-lt"/>
                <a:sym typeface="ヒラギノ角ゴ Pro W3" charset="-128"/>
              </a:rPr>
              <a:t>Małopolskie Board of Amelioration and Water Structures in Cracow</a:t>
            </a:r>
          </a:p>
          <a:p>
            <a:pPr marL="540000" algn="just">
              <a:spcBef>
                <a:spcPct val="50000"/>
              </a:spcBef>
            </a:pPr>
            <a:r>
              <a:rPr lang="en-GB" sz="1600" dirty="0">
                <a:solidFill>
                  <a:schemeClr val="accent1">
                    <a:lumMod val="75000"/>
                  </a:schemeClr>
                </a:solidFill>
                <a:sym typeface="ヒラギノ角ゴ Pro W3" charset="-128"/>
              </a:rPr>
              <a:t> </a:t>
            </a:r>
          </a:p>
          <a:p>
            <a:pPr marL="285750" indent="-285750">
              <a:spcBef>
                <a:spcPct val="50000"/>
              </a:spcBef>
              <a:buFont typeface="Wingdings" panose="05000000000000000000" pitchFamily="2" charset="2"/>
              <a:buChar char="q"/>
            </a:pPr>
            <a:r>
              <a:rPr lang="en-GB" sz="1600" b="1" dirty="0">
                <a:sym typeface="ヒラギノ角ゴ Pro W3" charset="-128"/>
              </a:rPr>
              <a:t>Investor from</a:t>
            </a:r>
            <a:r>
              <a:rPr lang="en-GB" sz="1600" b="1" dirty="0">
                <a:solidFill>
                  <a:schemeClr val="accent1">
                    <a:lumMod val="75000"/>
                  </a:schemeClr>
                </a:solidFill>
                <a:sym typeface="ヒラギノ角ゴ Pro W3" charset="-128"/>
              </a:rPr>
              <a:t> </a:t>
            </a:r>
            <a:r>
              <a:rPr lang="en-GB" sz="1600" b="1" dirty="0">
                <a:solidFill>
                  <a:srgbClr val="FF0000"/>
                </a:solidFill>
                <a:sym typeface="ヒラギノ角ゴ Pro W3" charset="-128"/>
              </a:rPr>
              <a:t>01.01.2018</a:t>
            </a:r>
          </a:p>
          <a:p>
            <a:pPr>
              <a:spcBef>
                <a:spcPct val="50000"/>
              </a:spcBef>
            </a:pPr>
            <a:r>
              <a:rPr lang="en-GB" sz="1600" b="1" dirty="0">
                <a:solidFill>
                  <a:schemeClr val="accent1">
                    <a:lumMod val="75000"/>
                  </a:schemeClr>
                </a:solidFill>
                <a:sym typeface="ヒラギノ角ゴ Pro W3" charset="-128"/>
              </a:rPr>
              <a:t>State Water Holding Polish Waters Regional Water Management Authority in Cracow</a:t>
            </a:r>
          </a:p>
        </p:txBody>
      </p:sp>
      <p:sp>
        <p:nvSpPr>
          <p:cNvPr id="17" name="Tytuł 1"/>
          <p:cNvSpPr>
            <a:spLocks noGrp="1"/>
          </p:cNvSpPr>
          <p:nvPr>
            <p:ph type="title"/>
          </p:nvPr>
        </p:nvSpPr>
        <p:spPr>
          <a:xfrm>
            <a:off x="2248788" y="324793"/>
            <a:ext cx="6499676" cy="430887"/>
          </a:xfrm>
        </p:spPr>
        <p:txBody>
          <a:bodyPr/>
          <a:lstStyle/>
          <a:p>
            <a:pPr algn="r"/>
            <a:r>
              <a:rPr lang="en-GB" sz="1800" b="1" dirty="0">
                <a:solidFill>
                  <a:schemeClr val="accent1">
                    <a:lumMod val="75000"/>
                  </a:schemeClr>
                </a:solidFill>
              </a:rPr>
              <a:t>Works Contracts 3A.2/1 and 3A.2/2,</a:t>
            </a:r>
          </a:p>
        </p:txBody>
      </p:sp>
      <p:sp>
        <p:nvSpPr>
          <p:cNvPr id="6" name="pole tekstowe 5">
            <a:extLst>
              <a:ext uri="{FF2B5EF4-FFF2-40B4-BE49-F238E27FC236}">
                <a16:creationId xmlns:a16="http://schemas.microsoft.com/office/drawing/2014/main" id="{EEF9BC5B-1D3A-42FE-97FF-6E5EA3D8B4A7}"/>
              </a:ext>
            </a:extLst>
          </p:cNvPr>
          <p:cNvSpPr txBox="1"/>
          <p:nvPr/>
        </p:nvSpPr>
        <p:spPr>
          <a:xfrm>
            <a:off x="1619672" y="1275028"/>
            <a:ext cx="4123412" cy="369332"/>
          </a:xfrm>
          <a:prstGeom prst="rect">
            <a:avLst/>
          </a:prstGeom>
        </p:spPr>
        <p:txBody>
          <a:bodyPr/>
          <a:lstStyle>
            <a:lvl1pPr algn="r">
              <a:spcBef>
                <a:spcPct val="0"/>
              </a:spcBef>
              <a:buNone/>
              <a:defRPr b="1">
                <a:solidFill>
                  <a:schemeClr val="accent1">
                    <a:lumMod val="75000"/>
                  </a:schemeClr>
                </a:solidFill>
                <a:latin typeface="+mj-lt"/>
                <a:ea typeface="+mj-ea"/>
                <a:cs typeface="+mj-cs"/>
              </a:defRPr>
            </a:lvl1pPr>
          </a:lstStyle>
          <a:p>
            <a:r>
              <a:rPr lang="en-GB" sz="2400" dirty="0">
                <a:solidFill>
                  <a:srgbClr val="FF0000"/>
                </a:solidFill>
              </a:rPr>
              <a:t>CHANGE OF THE INVESTOR</a:t>
            </a:r>
          </a:p>
        </p:txBody>
      </p:sp>
      <p:sp>
        <p:nvSpPr>
          <p:cNvPr id="3" name="pole tekstowe 2">
            <a:extLst>
              <a:ext uri="{FF2B5EF4-FFF2-40B4-BE49-F238E27FC236}">
                <a16:creationId xmlns:a16="http://schemas.microsoft.com/office/drawing/2014/main" id="{56DC2981-6176-4A28-8F57-ED741F95090A}"/>
              </a:ext>
            </a:extLst>
          </p:cNvPr>
          <p:cNvSpPr txBox="1"/>
          <p:nvPr/>
        </p:nvSpPr>
        <p:spPr>
          <a:xfrm>
            <a:off x="6372200" y="4443958"/>
            <a:ext cx="2520280" cy="430887"/>
          </a:xfrm>
          <a:prstGeom prst="rect">
            <a:avLst/>
          </a:prstGeom>
          <a:noFill/>
        </p:spPr>
        <p:txBody>
          <a:bodyPr wrap="square" rtlCol="0">
            <a:spAutoFit/>
          </a:bodyPr>
          <a:lstStyle/>
          <a:p>
            <a:r>
              <a:rPr lang="en-GB" sz="1100" dirty="0"/>
              <a:t>Detailed information is provided in Chapter 4.4 of the Draft LA&amp;RAP</a:t>
            </a:r>
          </a:p>
        </p:txBody>
      </p:sp>
      <p:pic>
        <p:nvPicPr>
          <p:cNvPr id="8" name="Obraz 7">
            <a:extLst>
              <a:ext uri="{FF2B5EF4-FFF2-40B4-BE49-F238E27FC236}">
                <a16:creationId xmlns:a16="http://schemas.microsoft.com/office/drawing/2014/main" id="{64C2111A-A676-4642-8790-463A0FEF1C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2200" y="1160854"/>
            <a:ext cx="1889768" cy="1350150"/>
          </a:xfrm>
          <a:prstGeom prst="rect">
            <a:avLst/>
          </a:prstGeom>
        </p:spPr>
      </p:pic>
      <p:pic>
        <p:nvPicPr>
          <p:cNvPr id="10" name="Obraz 9">
            <a:extLst>
              <a:ext uri="{FF2B5EF4-FFF2-40B4-BE49-F238E27FC236}">
                <a16:creationId xmlns:a16="http://schemas.microsoft.com/office/drawing/2014/main" id="{6250D142-9E94-4AAE-8725-2009628175E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2742648"/>
            <a:ext cx="1889768" cy="1417326"/>
          </a:xfrm>
          <a:prstGeom prst="rect">
            <a:avLst/>
          </a:prstGeom>
        </p:spPr>
      </p:pic>
    </p:spTree>
    <p:extLst>
      <p:ext uri="{BB962C8B-B14F-4D97-AF65-F5344CB8AC3E}">
        <p14:creationId xmlns:p14="http://schemas.microsoft.com/office/powerpoint/2010/main" val="2498427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9" name="pole tekstowe 8"/>
          <p:cNvSpPr txBox="1"/>
          <p:nvPr/>
        </p:nvSpPr>
        <p:spPr>
          <a:xfrm>
            <a:off x="2411760" y="4623978"/>
            <a:ext cx="6237128" cy="461665"/>
          </a:xfrm>
          <a:prstGeom prst="rect">
            <a:avLst/>
          </a:prstGeom>
          <a:solidFill>
            <a:schemeClr val="bg1"/>
          </a:solidFill>
        </p:spPr>
        <p:txBody>
          <a:bodyPr wrap="square" rtlCol="0">
            <a:spAutoFit/>
          </a:bodyPr>
          <a:lstStyle/>
          <a:p>
            <a:pPr algn="ctr"/>
            <a:endParaRPr lang="pl-PL" sz="1200" b="1" dirty="0"/>
          </a:p>
          <a:p>
            <a:pPr algn="ctr"/>
            <a:endParaRPr lang="pl-PL" sz="1200" b="1"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12" name="Rectangle 16"/>
          <p:cNvSpPr>
            <a:spLocks noChangeArrowheads="1"/>
          </p:cNvSpPr>
          <p:nvPr/>
        </p:nvSpPr>
        <p:spPr bwMode="auto">
          <a:xfrm>
            <a:off x="251519" y="987552"/>
            <a:ext cx="8559711" cy="3539410"/>
          </a:xfrm>
          <a:prstGeom prst="rect">
            <a:avLst/>
          </a:prstGeom>
          <a:noFill/>
          <a:ln w="9525">
            <a:noFill/>
            <a:miter lim="800000"/>
            <a:headEnd/>
            <a:tailEnd/>
          </a:ln>
        </p:spPr>
        <p:txBody>
          <a:bodyPr wrap="square" lIns="91420" tIns="45710" rIns="91420" bIns="45710" anchor="ctr">
            <a:spAutoFit/>
          </a:bodyPr>
          <a:lstStyle/>
          <a:p>
            <a:r>
              <a:rPr lang="en-GB" sz="1400" b="1" dirty="0">
                <a:solidFill>
                  <a:schemeClr val="accent1">
                    <a:lumMod val="75000"/>
                  </a:schemeClr>
                </a:solidFill>
              </a:rPr>
              <a:t>Works Contract 3A.2/1 conc. construction of the Malinówka 1 reservoir</a:t>
            </a:r>
          </a:p>
          <a:p>
            <a:endParaRPr lang="pl-PL" sz="1400" b="1" dirty="0">
              <a:solidFill>
                <a:schemeClr val="accent1">
                  <a:lumMod val="75000"/>
                </a:schemeClr>
              </a:solidFill>
            </a:endParaRPr>
          </a:p>
          <a:p>
            <a:pPr marL="285750" lvl="0" indent="-285750">
              <a:buFont typeface="Arial" panose="020B0604020202020204" pitchFamily="34" charset="0"/>
              <a:buChar char="•"/>
            </a:pPr>
            <a:r>
              <a:rPr lang="en-GB" sz="1400" dirty="0">
                <a:solidFill>
                  <a:schemeClr val="accent1">
                    <a:lumMod val="75000"/>
                  </a:schemeClr>
                </a:solidFill>
              </a:rPr>
              <a:t>Construction of a dry flood protection reservoir Malinówka 1 at km 0+231 of the Malinówka Stream with the area of approx. 6.2 ha for NDL (Normal Damming Level) of 216.50 m a.s.l., together with an earth front and side dam, overflow-sluice facilities and a stilling basin; </a:t>
            </a:r>
          </a:p>
          <a:p>
            <a:pPr marL="285750" lvl="0" indent="-285750">
              <a:buFont typeface="Arial" panose="020B0604020202020204" pitchFamily="34" charset="0"/>
              <a:buChar char="•"/>
            </a:pPr>
            <a:r>
              <a:rPr lang="en-GB" sz="1400" dirty="0">
                <a:solidFill>
                  <a:schemeClr val="accent1">
                    <a:lumMod val="75000"/>
                  </a:schemeClr>
                </a:solidFill>
              </a:rPr>
              <a:t>Construction of descent roads from the dams’ crest to the reservoir’s bowl and to the adjacent area;</a:t>
            </a:r>
          </a:p>
          <a:p>
            <a:pPr marL="285750" lvl="0" indent="-285750">
              <a:buFont typeface="Arial" panose="020B0604020202020204" pitchFamily="34" charset="0"/>
              <a:buChar char="•"/>
            </a:pPr>
            <a:r>
              <a:rPr lang="en-GB" sz="1400" dirty="0">
                <a:solidFill>
                  <a:schemeClr val="accent1">
                    <a:lumMod val="75000"/>
                  </a:schemeClr>
                </a:solidFill>
              </a:rPr>
              <a:t>Construction of an inflow channel to the overflow-sluice facilities at a distance of approx. 79.4 m at km 0+243-0+323 of the Malinówka Stream;</a:t>
            </a:r>
          </a:p>
          <a:p>
            <a:pPr marL="285750" lvl="0" indent="-285750">
              <a:buFont typeface="Arial" panose="020B0604020202020204" pitchFamily="34" charset="0"/>
              <a:buChar char="•"/>
            </a:pPr>
            <a:r>
              <a:rPr lang="en-GB" sz="1400" dirty="0">
                <a:solidFill>
                  <a:schemeClr val="accent1">
                    <a:lumMod val="75000"/>
                  </a:schemeClr>
                </a:solidFill>
              </a:rPr>
              <a:t>Construction of an outflow channel from the overflow-sluice facilities at a distance of approx. 34.0 m at km 0+183-0+217 of the Malinówka Stream;</a:t>
            </a:r>
          </a:p>
          <a:p>
            <a:pPr marL="285750" lvl="0" indent="-285750">
              <a:buFont typeface="Arial" panose="020B0604020202020204" pitchFamily="34" charset="0"/>
              <a:buChar char="•"/>
            </a:pPr>
            <a:r>
              <a:rPr lang="en-GB" sz="1400" dirty="0">
                <a:solidFill>
                  <a:schemeClr val="accent1">
                    <a:lumMod val="75000"/>
                  </a:schemeClr>
                </a:solidFill>
              </a:rPr>
              <a:t>Site grading of the bowl of the Malinówka 1 reservoir with the area of 4.9 ha with 0.5 % gradient towards the channel of the Malinówka Stream;</a:t>
            </a:r>
          </a:p>
          <a:p>
            <a:pPr marL="285750" lvl="0" indent="-285750">
              <a:buFont typeface="Arial" panose="020B0604020202020204" pitchFamily="34" charset="0"/>
              <a:buChar char="•"/>
            </a:pPr>
            <a:r>
              <a:rPr lang="en-GB" sz="1400" dirty="0">
                <a:solidFill>
                  <a:schemeClr val="accent1">
                    <a:lumMod val="75000"/>
                  </a:schemeClr>
                </a:solidFill>
              </a:rPr>
              <a:t>Construction of four islands protecting valuable trees in the dry reservoir's bowl with a total area of 0.8 ha;</a:t>
            </a:r>
          </a:p>
          <a:p>
            <a:pPr marL="285750" lvl="0" indent="-285750">
              <a:buFont typeface="Arial" panose="020B0604020202020204" pitchFamily="34" charset="0"/>
              <a:buChar char="•"/>
            </a:pPr>
            <a:r>
              <a:rPr lang="en-GB" sz="1400" dirty="0">
                <a:solidFill>
                  <a:schemeClr val="accent1">
                    <a:lumMod val="75000"/>
                  </a:schemeClr>
                </a:solidFill>
              </a:rPr>
              <a:t>Removal of a section of the existing channel of the Malinówka from km 0+183-0+323 of the stream;</a:t>
            </a:r>
          </a:p>
          <a:p>
            <a:pPr marL="285750" indent="-285750">
              <a:buFont typeface="Arial" panose="020B0604020202020204" pitchFamily="34" charset="0"/>
              <a:buChar char="•"/>
            </a:pPr>
            <a:r>
              <a:rPr lang="en-GB" sz="1400" dirty="0">
                <a:solidFill>
                  <a:schemeClr val="accent1">
                    <a:lumMod val="75000"/>
                  </a:schemeClr>
                </a:solidFill>
              </a:rPr>
              <a:t>Removal of the oxbow lake of the Malinówka Stream channel in the dry reservoir's bowl with a length of approx. 240 m.</a:t>
            </a:r>
          </a:p>
        </p:txBody>
      </p:sp>
      <p:sp>
        <p:nvSpPr>
          <p:cNvPr id="17" name="Tytuł 1"/>
          <p:cNvSpPr>
            <a:spLocks noGrp="1"/>
          </p:cNvSpPr>
          <p:nvPr>
            <p:ph type="title"/>
          </p:nvPr>
        </p:nvSpPr>
        <p:spPr>
          <a:xfrm>
            <a:off x="2195736" y="195486"/>
            <a:ext cx="6563072" cy="421555"/>
          </a:xfrm>
        </p:spPr>
        <p:txBody>
          <a:bodyPr/>
          <a:lstStyle/>
          <a:p>
            <a:pPr algn="r"/>
            <a:r>
              <a:rPr lang="en-GB" sz="1800" b="1" dirty="0">
                <a:solidFill>
                  <a:schemeClr val="accent1">
                    <a:lumMod val="75000"/>
                  </a:schemeClr>
                </a:solidFill>
              </a:rPr>
              <a:t>Scope of works under Works Contract 3A.2/1</a:t>
            </a:r>
          </a:p>
        </p:txBody>
      </p:sp>
      <p:sp>
        <p:nvSpPr>
          <p:cNvPr id="8" name="pole tekstowe 7">
            <a:extLst>
              <a:ext uri="{FF2B5EF4-FFF2-40B4-BE49-F238E27FC236}">
                <a16:creationId xmlns:a16="http://schemas.microsoft.com/office/drawing/2014/main" id="{07D030EF-2CB5-49D8-AC60-66644D3913B4}"/>
              </a:ext>
            </a:extLst>
          </p:cNvPr>
          <p:cNvSpPr txBox="1"/>
          <p:nvPr/>
        </p:nvSpPr>
        <p:spPr>
          <a:xfrm>
            <a:off x="6438989" y="4639366"/>
            <a:ext cx="2520280" cy="430887"/>
          </a:xfrm>
          <a:prstGeom prst="rect">
            <a:avLst/>
          </a:prstGeom>
          <a:noFill/>
        </p:spPr>
        <p:txBody>
          <a:bodyPr wrap="square" rtlCol="0">
            <a:spAutoFit/>
          </a:bodyPr>
          <a:lstStyle/>
          <a:p>
            <a:r>
              <a:rPr lang="en-GB" sz="1100" dirty="0"/>
              <a:t>Detailed information is provided in Chapter 4.1 of the Draft LA&amp;RAP</a:t>
            </a:r>
          </a:p>
        </p:txBody>
      </p:sp>
    </p:spTree>
    <p:extLst>
      <p:ext uri="{BB962C8B-B14F-4D97-AF65-F5344CB8AC3E}">
        <p14:creationId xmlns:p14="http://schemas.microsoft.com/office/powerpoint/2010/main" val="1317366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9" name="pole tekstowe 8"/>
          <p:cNvSpPr txBox="1"/>
          <p:nvPr/>
        </p:nvSpPr>
        <p:spPr>
          <a:xfrm>
            <a:off x="2411760" y="4623978"/>
            <a:ext cx="6237128" cy="461665"/>
          </a:xfrm>
          <a:prstGeom prst="rect">
            <a:avLst/>
          </a:prstGeom>
          <a:solidFill>
            <a:schemeClr val="bg1"/>
          </a:solidFill>
        </p:spPr>
        <p:txBody>
          <a:bodyPr wrap="square" rtlCol="0">
            <a:spAutoFit/>
          </a:bodyPr>
          <a:lstStyle/>
          <a:p>
            <a:pPr algn="ctr"/>
            <a:endParaRPr lang="pl-PL" sz="1200" b="1" dirty="0"/>
          </a:p>
          <a:p>
            <a:pPr algn="ctr"/>
            <a:endParaRPr lang="pl-PL" sz="1200" b="1"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12" name="Rectangle 16"/>
          <p:cNvSpPr>
            <a:spLocks noChangeArrowheads="1"/>
          </p:cNvSpPr>
          <p:nvPr/>
        </p:nvSpPr>
        <p:spPr bwMode="auto">
          <a:xfrm>
            <a:off x="217596" y="852824"/>
            <a:ext cx="8559711" cy="4031853"/>
          </a:xfrm>
          <a:prstGeom prst="rect">
            <a:avLst/>
          </a:prstGeom>
          <a:noFill/>
          <a:ln w="9525">
            <a:noFill/>
            <a:miter lim="800000"/>
            <a:headEnd/>
            <a:tailEnd/>
          </a:ln>
        </p:spPr>
        <p:txBody>
          <a:bodyPr wrap="square" lIns="91420" tIns="45710" rIns="91420" bIns="45710" anchor="ctr">
            <a:spAutoFit/>
          </a:bodyPr>
          <a:lstStyle/>
          <a:p>
            <a:r>
              <a:rPr lang="en-GB" sz="1600" b="1" dirty="0">
                <a:solidFill>
                  <a:schemeClr val="accent1">
                    <a:lumMod val="75000"/>
                  </a:schemeClr>
                </a:solidFill>
              </a:rPr>
              <a:t>Works Contract 3A.2/2 conc. construction of the Malinówka 2 reservoir</a:t>
            </a:r>
          </a:p>
          <a:p>
            <a:endParaRPr lang="pl-PL" sz="1600" b="1" dirty="0">
              <a:solidFill>
                <a:schemeClr val="accent1">
                  <a:lumMod val="75000"/>
                </a:schemeClr>
              </a:solidFill>
            </a:endParaRPr>
          </a:p>
          <a:p>
            <a:pPr marL="285750" lvl="0" indent="-285750">
              <a:buFont typeface="Arial" panose="020B0604020202020204" pitchFamily="34" charset="0"/>
              <a:buChar char="•"/>
            </a:pPr>
            <a:r>
              <a:rPr lang="en-GB" sz="1400" dirty="0">
                <a:solidFill>
                  <a:schemeClr val="accent1">
                    <a:lumMod val="75000"/>
                  </a:schemeClr>
                </a:solidFill>
              </a:rPr>
              <a:t>Construction of a dry flood protection reservoir Malinówka 2 at km 2+279 of the Malinówka Stream with the area of approx. 2.3 ha together with an earth dam, overflow-sluice facilities and a stilling basin; </a:t>
            </a:r>
          </a:p>
          <a:p>
            <a:pPr marL="285750" lvl="0" indent="-285750">
              <a:buFont typeface="Arial" panose="020B0604020202020204" pitchFamily="34" charset="0"/>
              <a:buChar char="•"/>
            </a:pPr>
            <a:r>
              <a:rPr lang="en-GB" sz="1400" dirty="0">
                <a:solidFill>
                  <a:schemeClr val="accent1">
                    <a:lumMod val="75000"/>
                  </a:schemeClr>
                </a:solidFill>
              </a:rPr>
              <a:t>Construction of an inflow channel at km 2+287-2+453 with a length of approx. 165.5 m;</a:t>
            </a:r>
          </a:p>
          <a:p>
            <a:pPr marL="285750" lvl="0" indent="-285750">
              <a:buFont typeface="Arial" panose="020B0604020202020204" pitchFamily="34" charset="0"/>
              <a:buChar char="•"/>
            </a:pPr>
            <a:r>
              <a:rPr lang="en-GB" sz="1400" dirty="0">
                <a:solidFill>
                  <a:schemeClr val="accent1">
                    <a:lumMod val="75000"/>
                  </a:schemeClr>
                </a:solidFill>
              </a:rPr>
              <a:t>Construction of an outflow channel at km 2+230-2+264 with a length of approx. 33.5 m;</a:t>
            </a:r>
          </a:p>
          <a:p>
            <a:pPr marL="285750" lvl="0" indent="-285750">
              <a:buFont typeface="Arial" panose="020B0604020202020204" pitchFamily="34" charset="0"/>
              <a:buChar char="•"/>
            </a:pPr>
            <a:r>
              <a:rPr lang="en-GB" sz="1400" dirty="0">
                <a:solidFill>
                  <a:schemeClr val="accent1">
                    <a:lumMod val="75000"/>
                  </a:schemeClr>
                </a:solidFill>
              </a:rPr>
              <a:t>Construction of a ford crossing at km 2+246 of the Malinówka Stream;</a:t>
            </a:r>
          </a:p>
          <a:p>
            <a:pPr marL="285750" lvl="0" indent="-285750">
              <a:buFont typeface="Arial" panose="020B0604020202020204" pitchFamily="34" charset="0"/>
              <a:buChar char="•"/>
            </a:pPr>
            <a:r>
              <a:rPr lang="en-GB" sz="1400" dirty="0">
                <a:solidFill>
                  <a:schemeClr val="accent1">
                    <a:lumMod val="75000"/>
                  </a:schemeClr>
                </a:solidFill>
              </a:rPr>
              <a:t>Construction of a service road no. 1 with a length of approx. 242 m together with a turning place on the left bank of the reservoir;</a:t>
            </a:r>
          </a:p>
          <a:p>
            <a:pPr marL="285750" lvl="0" indent="-285750">
              <a:buFont typeface="Arial" panose="020B0604020202020204" pitchFamily="34" charset="0"/>
              <a:buChar char="•"/>
            </a:pPr>
            <a:r>
              <a:rPr lang="en-GB" sz="1400" dirty="0">
                <a:solidFill>
                  <a:schemeClr val="accent1">
                    <a:lumMod val="75000"/>
                  </a:schemeClr>
                </a:solidFill>
              </a:rPr>
              <a:t>Construction of a service road no. 2 with a length of approx. 72 m together with a turning place on the right bank of the reservoir;</a:t>
            </a:r>
          </a:p>
          <a:p>
            <a:pPr marL="285750" lvl="0" indent="-285750">
              <a:buFont typeface="Arial" panose="020B0604020202020204" pitchFamily="34" charset="0"/>
              <a:buChar char="•"/>
            </a:pPr>
            <a:r>
              <a:rPr lang="en-GB" sz="1400" dirty="0">
                <a:solidFill>
                  <a:schemeClr val="accent1">
                    <a:lumMod val="75000"/>
                  </a:schemeClr>
                </a:solidFill>
              </a:rPr>
              <a:t>Construction of three descent roads to the reservoir bow</a:t>
            </a:r>
            <a:r>
              <a:rPr lang="pl-PL" sz="1400" dirty="0">
                <a:solidFill>
                  <a:schemeClr val="accent1">
                    <a:lumMod val="75000"/>
                  </a:schemeClr>
                </a:solidFill>
              </a:rPr>
              <a:t>l</a:t>
            </a:r>
            <a:r>
              <a:rPr lang="en-GB" sz="1400" dirty="0">
                <a:solidFill>
                  <a:schemeClr val="accent1">
                    <a:lumMod val="75000"/>
                  </a:schemeClr>
                </a:solidFill>
              </a:rPr>
              <a:t>;</a:t>
            </a:r>
          </a:p>
          <a:p>
            <a:pPr marL="285750" indent="-285750">
              <a:buFont typeface="Arial" panose="020B0604020202020204" pitchFamily="34" charset="0"/>
              <a:buChar char="•"/>
            </a:pPr>
            <a:r>
              <a:rPr lang="en-GB" sz="1400" dirty="0">
                <a:solidFill>
                  <a:schemeClr val="accent1">
                    <a:lumMod val="75000"/>
                  </a:schemeClr>
                </a:solidFill>
              </a:rPr>
              <a:t>Site grading of the bowl of the Malinówka 2 reservoir with 0.5 % gradient towards the channel of the Malinówka Stream;</a:t>
            </a:r>
          </a:p>
          <a:p>
            <a:pPr marL="285750" indent="-285750">
              <a:buFont typeface="Arial" panose="020B0604020202020204" pitchFamily="34" charset="0"/>
              <a:buChar char="•"/>
            </a:pPr>
            <a:r>
              <a:rPr lang="en-GB" sz="1400" dirty="0">
                <a:solidFill>
                  <a:schemeClr val="accent1">
                    <a:lumMod val="75000"/>
                  </a:schemeClr>
                </a:solidFill>
              </a:rPr>
              <a:t>Removal of the existing channel of the Malinówka Stream at a section at km approx. 2+230-2+443 km;</a:t>
            </a:r>
          </a:p>
          <a:p>
            <a:pPr marL="285750" indent="-285750">
              <a:buFont typeface="Arial" panose="020B0604020202020204" pitchFamily="34" charset="0"/>
              <a:buChar char="•"/>
            </a:pPr>
            <a:r>
              <a:rPr lang="en-GB" sz="1400" dirty="0">
                <a:solidFill>
                  <a:schemeClr val="accent1">
                    <a:lumMod val="75000"/>
                  </a:schemeClr>
                </a:solidFill>
              </a:rPr>
              <a:t>Removal of a ditch with a length of approx. 164 m in the dry reservoir's bowl;</a:t>
            </a:r>
          </a:p>
          <a:p>
            <a:pPr marL="285750" indent="-285750">
              <a:buFont typeface="Arial" panose="020B0604020202020204" pitchFamily="34" charset="0"/>
              <a:buChar char="•"/>
            </a:pPr>
            <a:r>
              <a:rPr lang="en-GB" sz="1400" dirty="0">
                <a:solidFill>
                  <a:schemeClr val="accent1">
                    <a:lumMod val="75000"/>
                  </a:schemeClr>
                </a:solidFill>
              </a:rPr>
              <a:t>Removal of a ditch with a length of approx. 110 m in the dry reservoir's bowl;</a:t>
            </a:r>
          </a:p>
          <a:p>
            <a:pPr marL="285750" indent="-285750">
              <a:buFont typeface="Arial" panose="020B0604020202020204" pitchFamily="34" charset="0"/>
              <a:buChar char="•"/>
            </a:pPr>
            <a:r>
              <a:rPr lang="en-GB" sz="1400" dirty="0">
                <a:solidFill>
                  <a:schemeClr val="accent1">
                    <a:lumMod val="75000"/>
                  </a:schemeClr>
                </a:solidFill>
              </a:rPr>
              <a:t>Demolition of concrete elements within the reservoir bowl.</a:t>
            </a:r>
          </a:p>
        </p:txBody>
      </p:sp>
      <p:sp>
        <p:nvSpPr>
          <p:cNvPr id="17" name="Tytuł 1"/>
          <p:cNvSpPr>
            <a:spLocks noGrp="1"/>
          </p:cNvSpPr>
          <p:nvPr>
            <p:ph type="title"/>
          </p:nvPr>
        </p:nvSpPr>
        <p:spPr>
          <a:xfrm>
            <a:off x="2195736" y="195486"/>
            <a:ext cx="6563072" cy="421555"/>
          </a:xfrm>
        </p:spPr>
        <p:txBody>
          <a:bodyPr/>
          <a:lstStyle/>
          <a:p>
            <a:pPr algn="r"/>
            <a:r>
              <a:rPr lang="en-GB" sz="1800" b="1" dirty="0">
                <a:solidFill>
                  <a:schemeClr val="accent1">
                    <a:lumMod val="75000"/>
                  </a:schemeClr>
                </a:solidFill>
              </a:rPr>
              <a:t>Scope of works under Works Contract 3A.2/2</a:t>
            </a:r>
          </a:p>
        </p:txBody>
      </p:sp>
      <p:sp>
        <p:nvSpPr>
          <p:cNvPr id="8" name="pole tekstowe 7">
            <a:extLst>
              <a:ext uri="{FF2B5EF4-FFF2-40B4-BE49-F238E27FC236}">
                <a16:creationId xmlns:a16="http://schemas.microsoft.com/office/drawing/2014/main" id="{07D030EF-2CB5-49D8-AC60-66644D3913B4}"/>
              </a:ext>
            </a:extLst>
          </p:cNvPr>
          <p:cNvSpPr txBox="1"/>
          <p:nvPr/>
        </p:nvSpPr>
        <p:spPr>
          <a:xfrm>
            <a:off x="6438989" y="4639366"/>
            <a:ext cx="2520280" cy="430887"/>
          </a:xfrm>
          <a:prstGeom prst="rect">
            <a:avLst/>
          </a:prstGeom>
          <a:noFill/>
        </p:spPr>
        <p:txBody>
          <a:bodyPr wrap="square" rtlCol="0">
            <a:spAutoFit/>
          </a:bodyPr>
          <a:lstStyle/>
          <a:p>
            <a:r>
              <a:rPr lang="en-GB" sz="1100" dirty="0"/>
              <a:t>Detailed information is provided in Chapter 4.1 of the Draft LA&amp;RAP</a:t>
            </a:r>
          </a:p>
        </p:txBody>
      </p:sp>
    </p:spTree>
    <p:extLst>
      <p:ext uri="{BB962C8B-B14F-4D97-AF65-F5344CB8AC3E}">
        <p14:creationId xmlns:p14="http://schemas.microsoft.com/office/powerpoint/2010/main" val="1032398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116810" y="3167471"/>
            <a:ext cx="3732017" cy="308736"/>
          </a:xfrm>
          <a:prstGeom prst="rect">
            <a:avLst/>
          </a:prstGeom>
        </p:spPr>
        <p:txBody>
          <a:bodyPr wrap="square" lIns="92391" tIns="46195" rIns="92391" bIns="46195">
            <a:spAutoFit/>
          </a:bodyPr>
          <a:lstStyle/>
          <a:p>
            <a:r>
              <a:rPr lang="en-GB" sz="1400" b="1" dirty="0">
                <a:solidFill>
                  <a:schemeClr val="accent2"/>
                </a:solidFill>
                <a:latin typeface="Arial Narrow" pitchFamily="34" charset="0"/>
                <a:cs typeface="Times New Roman" pitchFamily="18" charset="0"/>
              </a:rPr>
              <a:t> </a:t>
            </a:r>
          </a:p>
        </p:txBody>
      </p:sp>
      <p:sp>
        <p:nvSpPr>
          <p:cNvPr id="9" name="pole tekstowe 8"/>
          <p:cNvSpPr txBox="1"/>
          <p:nvPr/>
        </p:nvSpPr>
        <p:spPr>
          <a:xfrm>
            <a:off x="2411760" y="4623978"/>
            <a:ext cx="6237128" cy="461665"/>
          </a:xfrm>
          <a:prstGeom prst="rect">
            <a:avLst/>
          </a:prstGeom>
          <a:solidFill>
            <a:schemeClr val="bg1"/>
          </a:solidFill>
        </p:spPr>
        <p:txBody>
          <a:bodyPr wrap="square" rtlCol="0">
            <a:spAutoFit/>
          </a:bodyPr>
          <a:lstStyle/>
          <a:p>
            <a:pPr algn="ctr"/>
            <a:endParaRPr lang="pl-PL" sz="1200" b="1" dirty="0"/>
          </a:p>
          <a:p>
            <a:pPr algn="ctr"/>
            <a:endParaRPr lang="pl-PL" sz="1200" b="1"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dirty="0"/>
          </a:p>
        </p:txBody>
      </p:sp>
      <p:sp>
        <p:nvSpPr>
          <p:cNvPr id="4" name="pole tekstowe 3"/>
          <p:cNvSpPr txBox="1"/>
          <p:nvPr/>
        </p:nvSpPr>
        <p:spPr>
          <a:xfrm>
            <a:off x="3032768" y="4731989"/>
            <a:ext cx="79557" cy="369332"/>
          </a:xfrm>
          <a:prstGeom prst="rect">
            <a:avLst/>
          </a:prstGeom>
          <a:solidFill>
            <a:schemeClr val="bg1"/>
          </a:solidFill>
        </p:spPr>
        <p:txBody>
          <a:bodyPr wrap="square" rtlCol="0">
            <a:spAutoFit/>
          </a:bodyPr>
          <a:lstStyle/>
          <a:p>
            <a:endParaRPr lang="pl-PL" dirty="0"/>
          </a:p>
        </p:txBody>
      </p:sp>
      <p:sp>
        <p:nvSpPr>
          <p:cNvPr id="12" name="Rectangle 16"/>
          <p:cNvSpPr>
            <a:spLocks noChangeArrowheads="1"/>
          </p:cNvSpPr>
          <p:nvPr/>
        </p:nvSpPr>
        <p:spPr bwMode="auto">
          <a:xfrm>
            <a:off x="92365" y="2695224"/>
            <a:ext cx="6279835" cy="338534"/>
          </a:xfrm>
          <a:prstGeom prst="rect">
            <a:avLst/>
          </a:prstGeom>
          <a:noFill/>
          <a:ln w="9525">
            <a:noFill/>
            <a:miter lim="800000"/>
            <a:headEnd/>
            <a:tailEnd/>
          </a:ln>
        </p:spPr>
        <p:txBody>
          <a:bodyPr wrap="square" lIns="91420" tIns="45710" rIns="91420" bIns="45710" anchor="ctr">
            <a:spAutoFit/>
          </a:bodyPr>
          <a:lstStyle/>
          <a:p>
            <a:pPr marL="540000">
              <a:spcBef>
                <a:spcPct val="50000"/>
              </a:spcBef>
            </a:pPr>
            <a:endParaRPr lang="pl-PL" altLang="zh-CN" sz="1600" dirty="0">
              <a:solidFill>
                <a:schemeClr val="accent1">
                  <a:lumMod val="75000"/>
                </a:schemeClr>
              </a:solidFill>
              <a:sym typeface="ヒラギノ角ゴ Pro W3" charset="-128"/>
            </a:endParaRPr>
          </a:p>
        </p:txBody>
      </p:sp>
      <p:sp>
        <p:nvSpPr>
          <p:cNvPr id="17" name="Tytuł 1"/>
          <p:cNvSpPr>
            <a:spLocks noGrp="1"/>
          </p:cNvSpPr>
          <p:nvPr>
            <p:ph type="title"/>
          </p:nvPr>
        </p:nvSpPr>
        <p:spPr>
          <a:xfrm>
            <a:off x="2195736" y="227074"/>
            <a:ext cx="6563072" cy="421555"/>
          </a:xfrm>
        </p:spPr>
        <p:txBody>
          <a:bodyPr/>
          <a:lstStyle/>
          <a:p>
            <a:pPr algn="r"/>
            <a:r>
              <a:rPr lang="en-GB" sz="1800" b="1" dirty="0">
                <a:solidFill>
                  <a:schemeClr val="accent1">
                    <a:lumMod val="75000"/>
                  </a:schemeClr>
                </a:solidFill>
              </a:rPr>
              <a:t>Location of Works Contracts 3A.2/1 and 3A.2/2</a:t>
            </a:r>
          </a:p>
        </p:txBody>
      </p:sp>
      <p:pic>
        <p:nvPicPr>
          <p:cNvPr id="6" name="Obraz 5">
            <a:extLst>
              <a:ext uri="{FF2B5EF4-FFF2-40B4-BE49-F238E27FC236}">
                <a16:creationId xmlns:a16="http://schemas.microsoft.com/office/drawing/2014/main" id="{7D0E32C3-055A-4C7E-AF67-183A0B999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0097" y="683912"/>
            <a:ext cx="5983806" cy="4361158"/>
          </a:xfrm>
          <a:prstGeom prst="rect">
            <a:avLst/>
          </a:prstGeom>
        </p:spPr>
      </p:pic>
    </p:spTree>
    <p:extLst>
      <p:ext uri="{BB962C8B-B14F-4D97-AF65-F5344CB8AC3E}">
        <p14:creationId xmlns:p14="http://schemas.microsoft.com/office/powerpoint/2010/main" val="1317366592"/>
      </p:ext>
    </p:extLst>
  </p:cSld>
  <p:clrMapOvr>
    <a:masterClrMapping/>
  </p:clrMapOvr>
</p:sld>
</file>

<file path=ppt/theme/theme1.xml><?xml version="1.0" encoding="utf-8"?>
<a:theme xmlns:a="http://schemas.openxmlformats.org/drawingml/2006/main" name="Motyw Wody Polski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18951</TotalTime>
  <Words>2714</Words>
  <Application>Microsoft Office PowerPoint</Application>
  <PresentationFormat>Pokaz na ekranie (16:9)</PresentationFormat>
  <Paragraphs>256</Paragraphs>
  <Slides>21</Slides>
  <Notes>11</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21</vt:i4>
      </vt:variant>
    </vt:vector>
  </HeadingPairs>
  <TitlesOfParts>
    <vt:vector size="26" baseType="lpstr">
      <vt:lpstr>Arial</vt:lpstr>
      <vt:lpstr>Arial Narrow</vt:lpstr>
      <vt:lpstr>Calibri</vt:lpstr>
      <vt:lpstr>Wingdings</vt:lpstr>
      <vt:lpstr>Motyw Wody Polskie</vt:lpstr>
      <vt:lpstr>Public consultations held in correspondence mode for the Draft Land Acquisition and Resettlement Action Plan (LA&amp;RAP)   for Contract 3A.2 Flood protection in Serafa Valley  Works Contracts 3A.2/1 and 3A.2/2   Odra-Vistula Flood Management Project  </vt:lpstr>
      <vt:lpstr>Thematic scope of the presentation</vt:lpstr>
      <vt:lpstr>Odra-Vistula Flood Management Project (OVFMP)</vt:lpstr>
      <vt:lpstr>Land Acquisition and Resettlement Action Plan (LA&amp;RAP)</vt:lpstr>
      <vt:lpstr>Publication process for the LA&amp;RAP for Works Contracts 3A.2/1 and 3A.2/2</vt:lpstr>
      <vt:lpstr>Works Contracts 3A.2/1 and 3A.2/2,</vt:lpstr>
      <vt:lpstr>Scope of works under Works Contract 3A.2/1</vt:lpstr>
      <vt:lpstr>Scope of works under Works Contract 3A.2/2</vt:lpstr>
      <vt:lpstr>Location of Works Contracts 3A.2/1 and 3A.2/2</vt:lpstr>
      <vt:lpstr>Planned scope of land acquisition for Works Contracts 3A.2/1 and 3A.2/2</vt:lpstr>
      <vt:lpstr>Impact of Works Contracts 3A.2/1 and 3A.2/2</vt:lpstr>
      <vt:lpstr>Legal basis for implementation of the LA&amp;RAP</vt:lpstr>
      <vt:lpstr>OP 4.12</vt:lpstr>
      <vt:lpstr>Mitigation measures</vt:lpstr>
      <vt:lpstr>Temporary acquisition</vt:lpstr>
      <vt:lpstr>Compensation disbursement.</vt:lpstr>
      <vt:lpstr>Compliance of measures with the World Bank’s Operational Policy - access to a fair appeal procedure, payment of compensation prior to the commencement of works</vt:lpstr>
      <vt:lpstr>Compliance of measures with the World Bank’s Operational Policy - access to a fair appeal procedure, payment of compensation prior to the commencement of works</vt:lpstr>
      <vt:lpstr>General mechanism for managing grievances and requests</vt:lpstr>
      <vt:lpstr>General mechanism for managing grievances and requests</vt:lpstr>
      <vt:lpstr>Thank you for reading the delivered material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Daniel Kociołek</dc:creator>
  <cp:lastModifiedBy>Michał Lisek</cp:lastModifiedBy>
  <cp:revision>669</cp:revision>
  <cp:lastPrinted>2020-09-05T11:51:53Z</cp:lastPrinted>
  <dcterms:created xsi:type="dcterms:W3CDTF">2018-01-02T10:35:02Z</dcterms:created>
  <dcterms:modified xsi:type="dcterms:W3CDTF">2020-09-05T12:06:53Z</dcterms:modified>
</cp:coreProperties>
</file>